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9"/>
  </p:notesMasterIdLst>
  <p:sldIdLst>
    <p:sldId id="256" r:id="rId5"/>
    <p:sldId id="264" r:id="rId6"/>
    <p:sldId id="265" r:id="rId7"/>
    <p:sldId id="267" r:id="rId8"/>
    <p:sldId id="268" r:id="rId9"/>
    <p:sldId id="269" r:id="rId10"/>
    <p:sldId id="266" r:id="rId11"/>
    <p:sldId id="271" r:id="rId12"/>
    <p:sldId id="273" r:id="rId13"/>
    <p:sldId id="272" r:id="rId14"/>
    <p:sldId id="274" r:id="rId15"/>
    <p:sldId id="275" r:id="rId16"/>
    <p:sldId id="277" r:id="rId17"/>
    <p:sldId id="282" r:id="rId18"/>
    <p:sldId id="278" r:id="rId19"/>
    <p:sldId id="283" r:id="rId20"/>
    <p:sldId id="279" r:id="rId21"/>
    <p:sldId id="276" r:id="rId22"/>
    <p:sldId id="289" r:id="rId23"/>
    <p:sldId id="290" r:id="rId24"/>
    <p:sldId id="291" r:id="rId25"/>
    <p:sldId id="281" r:id="rId26"/>
    <p:sldId id="284" r:id="rId27"/>
    <p:sldId id="285" r:id="rId28"/>
    <p:sldId id="292" r:id="rId29"/>
    <p:sldId id="293" r:id="rId30"/>
    <p:sldId id="294" r:id="rId31"/>
    <p:sldId id="295" r:id="rId32"/>
    <p:sldId id="286" r:id="rId33"/>
    <p:sldId id="296" r:id="rId34"/>
    <p:sldId id="297" r:id="rId35"/>
    <p:sldId id="298" r:id="rId36"/>
    <p:sldId id="299" r:id="rId37"/>
    <p:sldId id="300" r:id="rId38"/>
    <p:sldId id="301" r:id="rId39"/>
    <p:sldId id="287" r:id="rId40"/>
    <p:sldId id="288" r:id="rId41"/>
    <p:sldId id="308" r:id="rId42"/>
    <p:sldId id="309" r:id="rId43"/>
    <p:sldId id="311" r:id="rId44"/>
    <p:sldId id="314" r:id="rId45"/>
    <p:sldId id="315" r:id="rId46"/>
    <p:sldId id="302" r:id="rId47"/>
    <p:sldId id="316" r:id="rId48"/>
    <p:sldId id="317" r:id="rId49"/>
    <p:sldId id="303" r:id="rId50"/>
    <p:sldId id="312" r:id="rId51"/>
    <p:sldId id="378" r:id="rId52"/>
    <p:sldId id="379" r:id="rId53"/>
    <p:sldId id="380" r:id="rId54"/>
    <p:sldId id="381" r:id="rId55"/>
    <p:sldId id="382" r:id="rId56"/>
    <p:sldId id="337" r:id="rId57"/>
    <p:sldId id="338" r:id="rId58"/>
    <p:sldId id="339" r:id="rId59"/>
    <p:sldId id="340" r:id="rId60"/>
    <p:sldId id="341" r:id="rId61"/>
    <p:sldId id="342" r:id="rId62"/>
    <p:sldId id="343" r:id="rId63"/>
    <p:sldId id="344" r:id="rId64"/>
    <p:sldId id="345" r:id="rId65"/>
    <p:sldId id="346" r:id="rId66"/>
    <p:sldId id="347" r:id="rId67"/>
    <p:sldId id="348" r:id="rId68"/>
    <p:sldId id="349" r:id="rId69"/>
    <p:sldId id="350" r:id="rId70"/>
    <p:sldId id="351" r:id="rId71"/>
    <p:sldId id="352" r:id="rId72"/>
    <p:sldId id="353" r:id="rId73"/>
    <p:sldId id="354" r:id="rId74"/>
    <p:sldId id="355" r:id="rId75"/>
    <p:sldId id="356" r:id="rId76"/>
    <p:sldId id="357" r:id="rId77"/>
    <p:sldId id="358" r:id="rId78"/>
    <p:sldId id="359" r:id="rId79"/>
    <p:sldId id="360" r:id="rId80"/>
    <p:sldId id="361" r:id="rId81"/>
    <p:sldId id="362" r:id="rId82"/>
    <p:sldId id="363" r:id="rId83"/>
    <p:sldId id="364" r:id="rId84"/>
    <p:sldId id="365" r:id="rId85"/>
    <p:sldId id="366" r:id="rId86"/>
    <p:sldId id="367" r:id="rId87"/>
    <p:sldId id="368" r:id="rId88"/>
    <p:sldId id="369" r:id="rId89"/>
    <p:sldId id="370" r:id="rId90"/>
    <p:sldId id="371" r:id="rId91"/>
    <p:sldId id="372" r:id="rId92"/>
    <p:sldId id="373" r:id="rId93"/>
    <p:sldId id="374" r:id="rId94"/>
    <p:sldId id="375" r:id="rId95"/>
    <p:sldId id="376" r:id="rId96"/>
    <p:sldId id="383" r:id="rId97"/>
    <p:sldId id="377" r:id="rId98"/>
    <p:sldId id="324" r:id="rId99"/>
    <p:sldId id="325" r:id="rId100"/>
    <p:sldId id="319" r:id="rId101"/>
    <p:sldId id="327" r:id="rId102"/>
    <p:sldId id="328" r:id="rId103"/>
    <p:sldId id="329" r:id="rId104"/>
    <p:sldId id="330" r:id="rId105"/>
    <p:sldId id="331" r:id="rId106"/>
    <p:sldId id="332" r:id="rId107"/>
    <p:sldId id="333" r:id="rId108"/>
    <p:sldId id="334" r:id="rId109"/>
    <p:sldId id="335" r:id="rId110"/>
    <p:sldId id="336" r:id="rId111"/>
    <p:sldId id="384" r:id="rId112"/>
    <p:sldId id="385" r:id="rId113"/>
    <p:sldId id="386" r:id="rId114"/>
    <p:sldId id="387" r:id="rId115"/>
    <p:sldId id="320" r:id="rId116"/>
    <p:sldId id="389" r:id="rId117"/>
    <p:sldId id="321" r:id="rId1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1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DF63C4-3636-451C-89BC-770A7CAD353A}" v="388" dt="2023-02-24T11:16:49.1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2494" autoAdjust="0"/>
  </p:normalViewPr>
  <p:slideViewPr>
    <p:cSldViewPr snapToGrid="0">
      <p:cViewPr>
        <p:scale>
          <a:sx n="75" d="100"/>
          <a:sy n="75" d="100"/>
        </p:scale>
        <p:origin x="1962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6" Type="http://schemas.openxmlformats.org/officeDocument/2006/relationships/slide" Target="slides/slide1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tableStyles" Target="tableStyles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slide" Target="slides/slide114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microsoft.com/office/2015/10/relationships/revisionInfo" Target="revisionInfo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notesMaster" Target="notesMasters/notesMaster1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viewProps" Target="viewProps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tmp>
</file>

<file path=ppt/media/image13.tmp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4.png>
</file>

<file path=ppt/media/image5.png>
</file>

<file path=ppt/media/image6.png>
</file>

<file path=ppt/media/image7.pn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7DC091-B2C2-4A51-AAAC-F2AF693D06AE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1DBFD7-6723-4AFA-AB30-12A85D313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759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DBFD7-6723-4AFA-AB30-12A85D313BF8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53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58DD9-A916-DE89-7656-A47F6D301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8197FD-DA67-F72A-A58E-A2E5F1703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2A068-9A0D-6F7D-ABA5-5EB47C6AE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458D7-7F2C-C9CD-5BFF-189ABF329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BCE2F-EDDE-D446-6560-A77E31FB3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76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56870-C532-44A8-2778-7C86B10ED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3B6AE5-8684-6450-B17C-77104995E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61C0D-D682-2C84-E0DF-BD4DE6AF0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5B6BC-39D3-56D0-CE0B-8DB13F446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08BA6-12D2-7FAD-82CE-91EB6550A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89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83AC51-ADB5-0090-7420-5D43E9B3A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A2ACCA-A3A5-5037-065D-D71863FE0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16A8A-128E-2E25-8678-92E361F15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814D1-15E8-3A70-D705-068C2D20E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A25C4-BA79-940B-9A95-927A866DB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137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EA8EC-4D7F-DE35-1B4C-2C339F634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CDE56-9FAD-29CA-FA9A-3D23224F8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56BFC-2AA6-0B79-67A6-51880A518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48594-CCD8-C430-7615-7C5BBCCE4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64C29-1937-A8AC-27EA-1A2869A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471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886CD-81E4-6B1D-7018-6EA243B90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77DFA2-DF6C-55F4-6A0F-3292B2FE0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7A92A-76D6-1D10-E163-CC431E0F1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6EE96-E5A3-8F2B-6F45-6774E23A0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02094-11F7-159A-9E98-DFAFF0456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48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36E62-8596-3DC1-E8FA-829052CC6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53360-D51E-DF07-BE67-F1E27DA2B7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371C-8A1D-C88F-4380-4F629BDA9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1DF8E-62CA-7CA4-60D0-602354BF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B77631-19B5-CBC0-3C6D-37B6BFCA4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0AD11E-1FA8-62D6-7F7C-861EEB9E0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7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24985-4C96-D732-2C2D-3A5BA3194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C7EAD-DBB6-4A13-8DFC-977061618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0FE78C-D1C3-DB09-2EFB-D95FBAA09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DF83BA-E3AE-9FF9-9F1B-F86DFA7DB9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E66FF7-C86A-4B27-19A3-E3F2485459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1CE314-B778-D6C7-3F5F-5AE896FA0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751E73-E95C-653A-3EBB-44E3D2DCC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336874-632A-0651-278F-7F73A9825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30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45ABB-14F6-A3EE-AAC7-A28B55613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B2E4D3-F52E-4CC5-DD67-6EEE7A3E1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FDB2E-7161-A433-706C-9D8135F20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26541C-F40D-AEF1-8192-8258ED472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90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1ED256-1BA0-826E-0FD9-7BB370679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2F419B-F8CE-46EF-B9DB-61DA949C4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5B30C-1EB4-C3FB-443E-3FCA361EB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60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69ABF-3427-9AB1-7696-0DBFF64AE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53796-2B23-6EB2-CE28-DAD6F5432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596B2D-AF7E-D023-9475-6743A93943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AFEBDE-DCFA-CC21-10EE-38903C62F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04E59-FC55-1A7D-47A2-4D73BD96E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D043C-94B7-C6D0-BFFF-E5D2418CC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875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457C0-1695-173B-90A5-399FBCC21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C7F874-9256-8EE4-7A04-14A685FCA9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04761C-622B-E2DC-40D8-CBA464728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407F1-1978-8B9D-DD69-F9EA26316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23E48-E826-10B7-DA39-11CB61FF2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109BA-E544-4857-FB0E-D71494612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09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748DAC-D166-4BF0-1856-A1CFA2908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F9F5B-A80B-4EC4-D541-E6C9A31F2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38CEF-D348-B53B-A04A-8C2DE3E3E1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FEB1C-DD7F-4BBE-BEC4-A5C43F80D22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2F0E8-C283-B9AB-256B-96148B7B3A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D5ABB-4556-F266-E530-3F29653E76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4D32B-B679-4CC2-B985-F063BF758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050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jpeg"/><Relationship Id="rId4" Type="http://schemas.openxmlformats.org/officeDocument/2006/relationships/image" Target="../media/image3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mp"/><Relationship Id="rId4" Type="http://schemas.openxmlformats.org/officeDocument/2006/relationships/image" Target="../media/image12.tm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jpe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D6D03C75-D2B3-5594-4902-CFCDBF579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Icon&#10;&#10;Description automatically generated with medium confidence">
            <a:extLst>
              <a:ext uri="{FF2B5EF4-FFF2-40B4-BE49-F238E27FC236}">
                <a16:creationId xmlns:a16="http://schemas.microsoft.com/office/drawing/2014/main" id="{7EDBFA50-C372-803E-8DFB-FB0ACECAD9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712" y="589629"/>
            <a:ext cx="8688573" cy="4637184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6FA65D71-70CC-5AFF-98C4-208BC0BFB7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520" y="5816441"/>
            <a:ext cx="2192958" cy="78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19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A1ADF72-AC49-2EDD-E23E-7BDEAB731E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755" y="1919758"/>
            <a:ext cx="6680039" cy="313861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710862-7318-588F-8E33-53F449686415}"/>
              </a:ext>
            </a:extLst>
          </p:cNvPr>
          <p:cNvCxnSpPr>
            <a:cxnSpLocks/>
          </p:cNvCxnSpPr>
          <p:nvPr/>
        </p:nvCxnSpPr>
        <p:spPr>
          <a:xfrm flipH="1">
            <a:off x="4206875" y="1342764"/>
            <a:ext cx="2451100" cy="939800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645620A-C014-3023-844C-9654B9BE4B3C}"/>
              </a:ext>
            </a:extLst>
          </p:cNvPr>
          <p:cNvCxnSpPr>
            <a:cxnSpLocks/>
          </p:cNvCxnSpPr>
          <p:nvPr/>
        </p:nvCxnSpPr>
        <p:spPr>
          <a:xfrm flipH="1">
            <a:off x="4473575" y="2523864"/>
            <a:ext cx="5067259" cy="437294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0B69E9-E293-5DF4-6545-592D8A00B8B1}"/>
              </a:ext>
            </a:extLst>
          </p:cNvPr>
          <p:cNvCxnSpPr>
            <a:cxnSpLocks/>
          </p:cNvCxnSpPr>
          <p:nvPr/>
        </p:nvCxnSpPr>
        <p:spPr>
          <a:xfrm flipH="1" flipV="1">
            <a:off x="7131091" y="3571400"/>
            <a:ext cx="2193884" cy="324064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804DFDC-7E8A-B75D-45AB-B697D5177A87}"/>
              </a:ext>
            </a:extLst>
          </p:cNvPr>
          <p:cNvCxnSpPr>
            <a:cxnSpLocks/>
          </p:cNvCxnSpPr>
          <p:nvPr/>
        </p:nvCxnSpPr>
        <p:spPr>
          <a:xfrm flipH="1" flipV="1">
            <a:off x="4813320" y="4082147"/>
            <a:ext cx="841355" cy="1336824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446832-E6B7-97B9-99B3-6F3655BD4DFF}"/>
              </a:ext>
            </a:extLst>
          </p:cNvPr>
          <p:cNvSpPr txBox="1"/>
          <p:nvPr/>
        </p:nvSpPr>
        <p:spPr>
          <a:xfrm>
            <a:off x="6683375" y="890483"/>
            <a:ext cx="46073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Preprocessor Directive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13583-2153-0A3D-312D-0B57D532E52A}"/>
              </a:ext>
            </a:extLst>
          </p:cNvPr>
          <p:cNvSpPr txBox="1"/>
          <p:nvPr/>
        </p:nvSpPr>
        <p:spPr>
          <a:xfrm>
            <a:off x="9540834" y="2163263"/>
            <a:ext cx="16642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Method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80E70E-3607-9AA4-4A8C-596B39442931}"/>
              </a:ext>
            </a:extLst>
          </p:cNvPr>
          <p:cNvSpPr txBox="1"/>
          <p:nvPr/>
        </p:nvSpPr>
        <p:spPr>
          <a:xfrm>
            <a:off x="9471212" y="3603076"/>
            <a:ext cx="1159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Body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7F072B-0D96-391D-EA69-D543736495C9}"/>
              </a:ext>
            </a:extLst>
          </p:cNvPr>
          <p:cNvSpPr txBox="1"/>
          <p:nvPr/>
        </p:nvSpPr>
        <p:spPr>
          <a:xfrm>
            <a:off x="5114924" y="5377193"/>
            <a:ext cx="2685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Return Value</a:t>
            </a:r>
          </a:p>
        </p:txBody>
      </p:sp>
    </p:spTree>
    <p:extLst>
      <p:ext uri="{BB962C8B-B14F-4D97-AF65-F5344CB8AC3E}">
        <p14:creationId xmlns:p14="http://schemas.microsoft.com/office/powerpoint/2010/main" val="207343815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9536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print Square root of 16 using sqrt function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(import the math function)</a:t>
            </a:r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35609905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489650" y="493486"/>
            <a:ext cx="107276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User-Defined Functions </a:t>
            </a:r>
            <a:endParaRPr kumimoji="0" lang="en-US" sz="72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DE Okine Sans PERSONAL USE" pitchFamily="50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57A69-DA36-5043-10A8-441B65E2738D}"/>
              </a:ext>
            </a:extLst>
          </p:cNvPr>
          <p:cNvSpPr txBox="1"/>
          <p:nvPr/>
        </p:nvSpPr>
        <p:spPr>
          <a:xfrm>
            <a:off x="489650" y="1941152"/>
            <a:ext cx="113086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User-Defined functions are the function types that the user can customize &amp; use it in anywhere of code.</a:t>
            </a:r>
          </a:p>
        </p:txBody>
      </p:sp>
    </p:spTree>
    <p:extLst>
      <p:ext uri="{BB962C8B-B14F-4D97-AF65-F5344CB8AC3E}">
        <p14:creationId xmlns:p14="http://schemas.microsoft.com/office/powerpoint/2010/main" val="24070650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2ABE02-2BDD-F8CC-B458-1BCE55ABE966}"/>
              </a:ext>
            </a:extLst>
          </p:cNvPr>
          <p:cNvSpPr txBox="1"/>
          <p:nvPr/>
        </p:nvSpPr>
        <p:spPr>
          <a:xfrm>
            <a:off x="1041571" y="1526005"/>
            <a:ext cx="101088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There are 4 types of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4AF4E-E8C2-9AF5-1A3A-3DF94AD237A4}"/>
              </a:ext>
            </a:extLst>
          </p:cNvPr>
          <p:cNvSpPr txBox="1"/>
          <p:nvPr/>
        </p:nvSpPr>
        <p:spPr>
          <a:xfrm>
            <a:off x="262221" y="4017084"/>
            <a:ext cx="25587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ADE Okine Sans PERSONAL USE" pitchFamily="50" charset="0"/>
              </a:rPr>
              <a:t>No Return</a:t>
            </a:r>
          </a:p>
          <a:p>
            <a:r>
              <a:rPr lang="en-US" sz="2800" dirty="0">
                <a:solidFill>
                  <a:schemeClr val="bg1"/>
                </a:solidFill>
                <a:latin typeface="MADE Okine Sans PERSONAL USE" pitchFamily="50" charset="0"/>
              </a:rPr>
              <a:t>No Parameter</a:t>
            </a:r>
            <a:endParaRPr lang="en-US" sz="4000" dirty="0">
              <a:solidFill>
                <a:schemeClr val="bg1"/>
              </a:solidFill>
              <a:latin typeface="MADE Okine Sans PERSONAL USE" pitchFamily="50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92ECD4-7C53-CF10-0818-2BFF63CA267B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H="1">
            <a:off x="1541578" y="2449335"/>
            <a:ext cx="4554422" cy="1567749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78ADCDF-9F1E-80EE-D754-2A424861685D}"/>
              </a:ext>
            </a:extLst>
          </p:cNvPr>
          <p:cNvSpPr txBox="1"/>
          <p:nvPr/>
        </p:nvSpPr>
        <p:spPr>
          <a:xfrm>
            <a:off x="3158328" y="4022885"/>
            <a:ext cx="30113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ADE Okine Sans PERSONAL USE" pitchFamily="50" charset="0"/>
              </a:rPr>
              <a:t>No Return</a:t>
            </a:r>
          </a:p>
          <a:p>
            <a:r>
              <a:rPr lang="en-US" sz="2800" dirty="0">
                <a:solidFill>
                  <a:schemeClr val="bg1"/>
                </a:solidFill>
                <a:latin typeface="MADE Okine Sans PERSONAL USE" pitchFamily="50" charset="0"/>
              </a:rPr>
              <a:t>With Parameter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D65C94D-CEAD-FCA9-706E-AC9E84EB26AE}"/>
              </a:ext>
            </a:extLst>
          </p:cNvPr>
          <p:cNvCxnSpPr>
            <a:cxnSpLocks/>
            <a:stCxn id="2" idx="2"/>
            <a:endCxn id="21" idx="0"/>
          </p:cNvCxnSpPr>
          <p:nvPr/>
        </p:nvCxnSpPr>
        <p:spPr>
          <a:xfrm flipH="1">
            <a:off x="4664021" y="2449335"/>
            <a:ext cx="1431979" cy="1573550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05A7839-3148-58CA-7173-1CE07B92E1EE}"/>
              </a:ext>
            </a:extLst>
          </p:cNvPr>
          <p:cNvSpPr txBox="1"/>
          <p:nvPr/>
        </p:nvSpPr>
        <p:spPr>
          <a:xfrm>
            <a:off x="6408741" y="4017084"/>
            <a:ext cx="27721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ADE Okine Sans PERSONAL USE" pitchFamily="50" charset="0"/>
              </a:rPr>
              <a:t>With Return</a:t>
            </a:r>
          </a:p>
          <a:p>
            <a:r>
              <a:rPr lang="en-US" sz="2800" dirty="0">
                <a:solidFill>
                  <a:schemeClr val="bg1"/>
                </a:solidFill>
                <a:latin typeface="MADE Okine Sans PERSONAL USE" pitchFamily="50" charset="0"/>
              </a:rPr>
              <a:t>No Parameter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78F820E-1CD5-9DAA-F2B5-3DE06F0C8251}"/>
              </a:ext>
            </a:extLst>
          </p:cNvPr>
          <p:cNvCxnSpPr>
            <a:cxnSpLocks/>
            <a:stCxn id="2" idx="2"/>
            <a:endCxn id="9" idx="0"/>
          </p:cNvCxnSpPr>
          <p:nvPr/>
        </p:nvCxnSpPr>
        <p:spPr>
          <a:xfrm>
            <a:off x="6096000" y="2449335"/>
            <a:ext cx="1698799" cy="1567749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B01B553-7762-2E03-DAED-F080C71E2D6F}"/>
              </a:ext>
            </a:extLst>
          </p:cNvPr>
          <p:cNvSpPr txBox="1"/>
          <p:nvPr/>
        </p:nvSpPr>
        <p:spPr>
          <a:xfrm>
            <a:off x="9071341" y="4017084"/>
            <a:ext cx="2919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ADE Okine Sans PERSONAL USE" pitchFamily="50" charset="0"/>
              </a:rPr>
              <a:t>With Return</a:t>
            </a:r>
          </a:p>
          <a:p>
            <a:r>
              <a:rPr lang="en-US" sz="2800" dirty="0">
                <a:solidFill>
                  <a:schemeClr val="bg1"/>
                </a:solidFill>
                <a:latin typeface="MADE Okine Sans PERSONAL USE" pitchFamily="50" charset="0"/>
              </a:rPr>
              <a:t>With Parameter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14E791C-E6DC-DF2E-0BB1-7274595EEB89}"/>
              </a:ext>
            </a:extLst>
          </p:cNvPr>
          <p:cNvCxnSpPr>
            <a:cxnSpLocks/>
            <a:stCxn id="2" idx="2"/>
            <a:endCxn id="19" idx="0"/>
          </p:cNvCxnSpPr>
          <p:nvPr/>
        </p:nvCxnSpPr>
        <p:spPr>
          <a:xfrm>
            <a:off x="6096000" y="2449335"/>
            <a:ext cx="4435029" cy="1567749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552870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489650" y="493486"/>
            <a:ext cx="1071960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No Return – No Parameter</a:t>
            </a:r>
            <a:endParaRPr kumimoji="0" lang="en-US" sz="6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DE Okine Sans PERSONAL USE" pitchFamily="50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57A69-DA36-5043-10A8-441B65E2738D}"/>
              </a:ext>
            </a:extLst>
          </p:cNvPr>
          <p:cNvSpPr txBox="1"/>
          <p:nvPr/>
        </p:nvSpPr>
        <p:spPr>
          <a:xfrm>
            <a:off x="489650" y="1941152"/>
            <a:ext cx="1130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DataType</a:t>
            </a: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 </a:t>
            </a: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validFunctionName</a:t>
            </a: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	//</a:t>
            </a: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functionBody</a:t>
            </a:r>
            <a:endParaRPr lang="en-US" sz="4400" dirty="0">
              <a:solidFill>
                <a:prstClr val="white"/>
              </a:solidFill>
              <a:latin typeface="MADE Okine Sans PERSONAL USE" pitchFamily="5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1392674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9696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 function to print 1 –100 using for loop and Call the function in Main Function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MADE Okine Sans PERSONAL USE" pitchFamily="50" charset="0"/>
              </a:rPr>
              <a:t>(use No return type no parameter method)</a:t>
            </a:r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58338766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489650" y="493486"/>
            <a:ext cx="115162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No Return – With Parameter</a:t>
            </a:r>
            <a:endParaRPr kumimoji="0" lang="en-US" sz="6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DE Okine Sans PERSONAL USE" pitchFamily="50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57A69-DA36-5043-10A8-441B65E2738D}"/>
              </a:ext>
            </a:extLst>
          </p:cNvPr>
          <p:cNvSpPr txBox="1"/>
          <p:nvPr/>
        </p:nvSpPr>
        <p:spPr>
          <a:xfrm>
            <a:off x="489650" y="1941152"/>
            <a:ext cx="1130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dataType</a:t>
            </a: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 </a:t>
            </a: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validFunctionName</a:t>
            </a: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(variable)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	//</a:t>
            </a: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functionBody</a:t>
            </a:r>
            <a:endParaRPr lang="en-US" sz="4400" dirty="0">
              <a:solidFill>
                <a:prstClr val="white"/>
              </a:solidFill>
              <a:latin typeface="MADE Okine Sans PERSONAL USE" pitchFamily="5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136370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0000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 function to find whether the entered number is odd or even. 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MADE Okine Sans PERSONAL USE" pitchFamily="50" charset="0"/>
              </a:rPr>
              <a:t>(use No return type with parameter method)</a:t>
            </a:r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2081967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0465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30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 function to find the sum &amp; average of two numbers that user inputs.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MADE Okine Sans PERSONAL USE" pitchFamily="50" charset="0"/>
              </a:rPr>
              <a:t>(use No return type with parameter method)</a:t>
            </a:r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5753721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489650" y="493486"/>
            <a:ext cx="115162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With Return – No Parameter</a:t>
            </a:r>
            <a:endParaRPr kumimoji="0" lang="en-US" sz="6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DE Okine Sans PERSONAL USE" pitchFamily="50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57A69-DA36-5043-10A8-441B65E2738D}"/>
              </a:ext>
            </a:extLst>
          </p:cNvPr>
          <p:cNvSpPr txBox="1"/>
          <p:nvPr/>
        </p:nvSpPr>
        <p:spPr>
          <a:xfrm>
            <a:off x="489650" y="1941152"/>
            <a:ext cx="113086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dataType</a:t>
            </a: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 </a:t>
            </a: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validFunctionName</a:t>
            </a: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	//</a:t>
            </a: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functionBody</a:t>
            </a:r>
            <a:endParaRPr lang="en-US" sz="4400" dirty="0">
              <a:solidFill>
                <a:prstClr val="white"/>
              </a:solidFill>
              <a:latin typeface="MADE Okine Sans PERSONAL USE" pitchFamily="5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	return Value;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7980869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8205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31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 function to find whether the entered number is odd or even. 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MADE Okine Sans PERSONAL USE" pitchFamily="50" charset="0"/>
              </a:rPr>
              <a:t>(use With return type no parameter method)</a:t>
            </a:r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3466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4" name="Picture 3" descr="A person with his arms out&#10;&#10;Description automatically generated with low confidence">
            <a:extLst>
              <a:ext uri="{FF2B5EF4-FFF2-40B4-BE49-F238E27FC236}">
                <a16:creationId xmlns:a16="http://schemas.microsoft.com/office/drawing/2014/main" id="{E37A56EC-06D7-C1A2-3241-3250DCE13A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0" y="2409385"/>
            <a:ext cx="7086600" cy="33092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5A8332-020A-B95A-FDFC-B18E6C160C57}"/>
              </a:ext>
            </a:extLst>
          </p:cNvPr>
          <p:cNvSpPr txBox="1"/>
          <p:nvPr/>
        </p:nvSpPr>
        <p:spPr>
          <a:xfrm>
            <a:off x="2075508" y="553728"/>
            <a:ext cx="80409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Then, Let’s CODE !</a:t>
            </a:r>
          </a:p>
        </p:txBody>
      </p:sp>
    </p:spTree>
    <p:extLst>
      <p:ext uri="{BB962C8B-B14F-4D97-AF65-F5344CB8AC3E}">
        <p14:creationId xmlns:p14="http://schemas.microsoft.com/office/powerpoint/2010/main" val="343850408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489650" y="493486"/>
            <a:ext cx="112117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With Return – With Parameter</a:t>
            </a:r>
            <a:endParaRPr kumimoji="0" lang="en-US" sz="60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DE Okine Sans PERSONAL USE" pitchFamily="50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57A69-DA36-5043-10A8-441B65E2738D}"/>
              </a:ext>
            </a:extLst>
          </p:cNvPr>
          <p:cNvSpPr txBox="1"/>
          <p:nvPr/>
        </p:nvSpPr>
        <p:spPr>
          <a:xfrm>
            <a:off x="489650" y="1941152"/>
            <a:ext cx="113086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dataType</a:t>
            </a: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 </a:t>
            </a: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validFunctionName</a:t>
            </a: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(</a:t>
            </a: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dataType</a:t>
            </a: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	//</a:t>
            </a:r>
            <a:r>
              <a:rPr lang="en-US" sz="4400" dirty="0" err="1">
                <a:solidFill>
                  <a:prstClr val="white"/>
                </a:solidFill>
                <a:latin typeface="MADE Okine Sans PERSONAL USE" pitchFamily="50" charset="0"/>
              </a:rPr>
              <a:t>functionBody</a:t>
            </a:r>
            <a:endParaRPr lang="en-US" sz="4400" dirty="0">
              <a:solidFill>
                <a:prstClr val="white"/>
              </a:solidFill>
              <a:latin typeface="MADE Okine Sans PERSONAL USE" pitchFamily="5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prstClr val="white"/>
                </a:solidFill>
                <a:latin typeface="MADE Okine Sans PERSONAL USE" pitchFamily="50" charset="0"/>
              </a:rPr>
              <a:t>	return Value;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6200732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9728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32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 function to find whether the entered number is odd or even. 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MADE Okine Sans PERSONAL USE" pitchFamily="50" charset="0"/>
              </a:rPr>
              <a:t>(use With return type With parameter method)</a:t>
            </a:r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8447226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2" name="Picture 2" descr="Gigachad thumbs up | GigaChad | Know Your Meme">
            <a:extLst>
              <a:ext uri="{FF2B5EF4-FFF2-40B4-BE49-F238E27FC236}">
                <a16:creationId xmlns:a16="http://schemas.microsoft.com/office/drawing/2014/main" id="{2CB0B912-0005-7F7B-2080-D273A07FC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19"/>
            <a:ext cx="6096000" cy="6856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D0E6A5-F5C2-2D34-55B0-75C9B859F0DE}"/>
              </a:ext>
            </a:extLst>
          </p:cNvPr>
          <p:cNvSpPr txBox="1"/>
          <p:nvPr/>
        </p:nvSpPr>
        <p:spPr>
          <a:xfrm>
            <a:off x="6622432" y="2828835"/>
            <a:ext cx="52838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93228069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D6D03C75-D2B3-5594-4902-CFCDBF579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Icon&#10;&#10;Description automatically generated with medium confidence">
            <a:extLst>
              <a:ext uri="{FF2B5EF4-FFF2-40B4-BE49-F238E27FC236}">
                <a16:creationId xmlns:a16="http://schemas.microsoft.com/office/drawing/2014/main" id="{7EDBFA50-C372-803E-8DFB-FB0ACECAD9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712" y="589629"/>
            <a:ext cx="8688573" cy="4637184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6FA65D71-70CC-5AFF-98C4-208BC0BFB7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520" y="5816441"/>
            <a:ext cx="2192958" cy="78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1159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27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3140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89650" y="2319050"/>
            <a:ext cx="108221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+mj-lt"/>
              <a:buAutoNum type="romanLcPeriod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Print your name &amp; batch in the same line</a:t>
            </a:r>
          </a:p>
          <a:p>
            <a:pPr marL="857250" indent="-857250">
              <a:buFont typeface="+mj-lt"/>
              <a:buAutoNum type="romanLcPeriod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Print your name &amp; batch in two lines</a:t>
            </a:r>
          </a:p>
        </p:txBody>
      </p:sp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71349E7B-7EE4-AD4E-EF3A-7D9353EC17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0" r="54841" b="82163"/>
          <a:stretch/>
        </p:blipFill>
        <p:spPr>
          <a:xfrm>
            <a:off x="3472287" y="4205530"/>
            <a:ext cx="4856913" cy="647700"/>
          </a:xfrm>
          <a:prstGeom prst="rect">
            <a:avLst/>
          </a:prstGeom>
        </p:spPr>
      </p:pic>
      <p:pic>
        <p:nvPicPr>
          <p:cNvPr id="23" name="Picture 2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0C6D9632-262B-6D65-C621-A041E5EF3FC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2" r="54842" b="77963"/>
          <a:stretch/>
        </p:blipFill>
        <p:spPr>
          <a:xfrm>
            <a:off x="3673832" y="5101991"/>
            <a:ext cx="4453825" cy="85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76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AC435B3B-413B-EDFD-832A-FA758639A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574669"/>
              </p:ext>
            </p:extLst>
          </p:nvPr>
        </p:nvGraphicFramePr>
        <p:xfrm>
          <a:off x="2031999" y="2346960"/>
          <a:ext cx="8127999" cy="32918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77413444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10468728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095492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000" b="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dirty="0" err="1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printf</a:t>
                      </a:r>
                      <a:endParaRPr lang="en-US" sz="4000" b="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dirty="0" err="1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scanf</a:t>
                      </a:r>
                      <a:endParaRPr lang="en-US" sz="4000" b="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7733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069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331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&amp;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lf</a:t>
                      </a:r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220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380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char [n]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38934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E3A0AB4-A434-8C46-F6A5-504C72303FEF}"/>
              </a:ext>
            </a:extLst>
          </p:cNvPr>
          <p:cNvSpPr txBox="1"/>
          <p:nvPr/>
        </p:nvSpPr>
        <p:spPr>
          <a:xfrm>
            <a:off x="414796" y="843108"/>
            <a:ext cx="113624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Data types &amp; Variable Declaration</a:t>
            </a:r>
          </a:p>
        </p:txBody>
      </p:sp>
    </p:spTree>
    <p:extLst>
      <p:ext uri="{BB962C8B-B14F-4D97-AF65-F5344CB8AC3E}">
        <p14:creationId xmlns:p14="http://schemas.microsoft.com/office/powerpoint/2010/main" val="2203837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4662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Create a program to Enter your,</a:t>
            </a:r>
          </a:p>
          <a:p>
            <a:endParaRPr lang="en-US" sz="40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pPr marL="857250" indent="-857250">
              <a:buFont typeface="+mj-lt"/>
              <a:buAutoNum type="romanLcPeriod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Favorite number,</a:t>
            </a:r>
          </a:p>
          <a:p>
            <a:pPr marL="857250" indent="-857250">
              <a:buFont typeface="+mj-lt"/>
              <a:buAutoNum type="romanLcPeriod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Favorite letter &amp;</a:t>
            </a:r>
          </a:p>
          <a:p>
            <a:endParaRPr lang="en-US" sz="40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Get the output</a:t>
            </a:r>
          </a:p>
        </p:txBody>
      </p:sp>
    </p:spTree>
    <p:extLst>
      <p:ext uri="{BB962C8B-B14F-4D97-AF65-F5344CB8AC3E}">
        <p14:creationId xmlns:p14="http://schemas.microsoft.com/office/powerpoint/2010/main" val="885232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C94F1B9-8C22-32DA-4348-72E626F90C14}"/>
              </a:ext>
            </a:extLst>
          </p:cNvPr>
          <p:cNvSpPr txBox="1"/>
          <p:nvPr/>
        </p:nvSpPr>
        <p:spPr>
          <a:xfrm>
            <a:off x="2130812" y="445581"/>
            <a:ext cx="7930376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600" dirty="0">
                <a:solidFill>
                  <a:schemeClr val="bg1"/>
                </a:solidFill>
                <a:latin typeface="MADE Okine Sans PERSONAL USE" pitchFamily="50" charset="0"/>
              </a:rPr>
              <a:t>Comments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F7E9851-2F3A-4F6B-125B-090E1951F1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030" y="2550862"/>
            <a:ext cx="8948270" cy="323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8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4759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Enter two numbers &amp; swap them 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(Print before swap &amp; after swap)</a:t>
            </a:r>
          </a:p>
        </p:txBody>
      </p:sp>
    </p:spTree>
    <p:extLst>
      <p:ext uri="{BB962C8B-B14F-4D97-AF65-F5344CB8AC3E}">
        <p14:creationId xmlns:p14="http://schemas.microsoft.com/office/powerpoint/2010/main" val="2923924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2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5062BE83-5DED-8666-E582-76B33E59F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3989" y="1913969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D038E647-A627-9F6F-B928-DD00AD6E6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770" y="1913964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dog wearing sunglasses&#10;&#10;Description automatically generated">
            <a:extLst>
              <a:ext uri="{FF2B5EF4-FFF2-40B4-BE49-F238E27FC236}">
                <a16:creationId xmlns:a16="http://schemas.microsoft.com/office/drawing/2014/main" id="{1F24C562-826E-9ED9-94BF-21834DF1B7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254" y="1797391"/>
            <a:ext cx="1288862" cy="1292636"/>
          </a:xfrm>
          <a:prstGeom prst="rect">
            <a:avLst/>
          </a:prstGeom>
        </p:spPr>
      </p:pic>
      <p:pic>
        <p:nvPicPr>
          <p:cNvPr id="10" name="Picture 9" descr="A cat with a human face&#10;&#10;Description automatically generated with low confidence">
            <a:extLst>
              <a:ext uri="{FF2B5EF4-FFF2-40B4-BE49-F238E27FC236}">
                <a16:creationId xmlns:a16="http://schemas.microsoft.com/office/drawing/2014/main" id="{B8C51528-BE62-2174-7EBE-46E879C915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371" y="1631609"/>
            <a:ext cx="1575594" cy="15755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6B19C5-659B-075E-A751-C9CDD2611C3A}"/>
              </a:ext>
            </a:extLst>
          </p:cNvPr>
          <p:cNvSpPr txBox="1"/>
          <p:nvPr/>
        </p:nvSpPr>
        <p:spPr>
          <a:xfrm>
            <a:off x="3984975" y="4614172"/>
            <a:ext cx="1130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931DB5-F3C4-5C82-BB76-D04CCCC8CC5E}"/>
              </a:ext>
            </a:extLst>
          </p:cNvPr>
          <p:cNvSpPr txBox="1"/>
          <p:nvPr/>
        </p:nvSpPr>
        <p:spPr>
          <a:xfrm>
            <a:off x="7766750" y="4614172"/>
            <a:ext cx="500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357088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6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64F3649C-C054-2974-3A10-3CE35CC46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789" y="2028269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594694D3-7B90-CD4D-2486-5CCED9B68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525" y="2127143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dog wearing sunglasses&#10;&#10;Description automatically generated">
            <a:extLst>
              <a:ext uri="{FF2B5EF4-FFF2-40B4-BE49-F238E27FC236}">
                <a16:creationId xmlns:a16="http://schemas.microsoft.com/office/drawing/2014/main" id="{1FE47065-F8E0-78BC-396B-8E5664DE1B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054" y="1911691"/>
            <a:ext cx="1288862" cy="1292636"/>
          </a:xfrm>
          <a:prstGeom prst="rect">
            <a:avLst/>
          </a:prstGeom>
        </p:spPr>
      </p:pic>
      <p:pic>
        <p:nvPicPr>
          <p:cNvPr id="9" name="Picture 8" descr="A cat with a human face&#10;&#10;Description automatically generated with low confidence">
            <a:extLst>
              <a:ext uri="{FF2B5EF4-FFF2-40B4-BE49-F238E27FC236}">
                <a16:creationId xmlns:a16="http://schemas.microsoft.com/office/drawing/2014/main" id="{3E89DC26-787A-BF23-AD86-C04DFDA24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126" y="1844788"/>
            <a:ext cx="1575594" cy="15755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754C06-7E96-5AE5-88B9-34B16AA73771}"/>
              </a:ext>
            </a:extLst>
          </p:cNvPr>
          <p:cNvSpPr txBox="1"/>
          <p:nvPr/>
        </p:nvSpPr>
        <p:spPr>
          <a:xfrm>
            <a:off x="2003775" y="4728472"/>
            <a:ext cx="1130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AE18B2-9DEF-0FCE-6DB1-C17B3DFF42C4}"/>
              </a:ext>
            </a:extLst>
          </p:cNvPr>
          <p:cNvSpPr txBox="1"/>
          <p:nvPr/>
        </p:nvSpPr>
        <p:spPr>
          <a:xfrm>
            <a:off x="6076505" y="4827351"/>
            <a:ext cx="500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B</a:t>
            </a:r>
          </a:p>
        </p:txBody>
      </p:sp>
      <p:pic>
        <p:nvPicPr>
          <p:cNvPr id="12" name="Picture 11" descr="Bucket PNG image free download transparent image download, size: 562x732px">
            <a:extLst>
              <a:ext uri="{FF2B5EF4-FFF2-40B4-BE49-F238E27FC236}">
                <a16:creationId xmlns:a16="http://schemas.microsoft.com/office/drawing/2014/main" id="{B111EDC5-C78B-09B9-9C65-8050DAD20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8495" y="2127142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8D4B5B-3A0E-20DB-46F8-30DD61A63E0C}"/>
              </a:ext>
            </a:extLst>
          </p:cNvPr>
          <p:cNvSpPr txBox="1"/>
          <p:nvPr/>
        </p:nvSpPr>
        <p:spPr>
          <a:xfrm>
            <a:off x="9333646" y="4731967"/>
            <a:ext cx="17708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Temp</a:t>
            </a:r>
          </a:p>
        </p:txBody>
      </p:sp>
    </p:spTree>
    <p:extLst>
      <p:ext uri="{BB962C8B-B14F-4D97-AF65-F5344CB8AC3E}">
        <p14:creationId xmlns:p14="http://schemas.microsoft.com/office/powerpoint/2010/main" val="312258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6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64F3649C-C054-2974-3A10-3CE35CC46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789" y="2028269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594694D3-7B90-CD4D-2486-5CCED9B68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525" y="2127143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dog wearing sunglasses&#10;&#10;Description automatically generated">
            <a:extLst>
              <a:ext uri="{FF2B5EF4-FFF2-40B4-BE49-F238E27FC236}">
                <a16:creationId xmlns:a16="http://schemas.microsoft.com/office/drawing/2014/main" id="{1FE47065-F8E0-78BC-396B-8E5664DE1B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054" y="1911691"/>
            <a:ext cx="1288862" cy="12926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754C06-7E96-5AE5-88B9-34B16AA73771}"/>
              </a:ext>
            </a:extLst>
          </p:cNvPr>
          <p:cNvSpPr txBox="1"/>
          <p:nvPr/>
        </p:nvSpPr>
        <p:spPr>
          <a:xfrm>
            <a:off x="2003775" y="4728472"/>
            <a:ext cx="1130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AE18B2-9DEF-0FCE-6DB1-C17B3DFF42C4}"/>
              </a:ext>
            </a:extLst>
          </p:cNvPr>
          <p:cNvSpPr txBox="1"/>
          <p:nvPr/>
        </p:nvSpPr>
        <p:spPr>
          <a:xfrm>
            <a:off x="6076505" y="4827351"/>
            <a:ext cx="500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B</a:t>
            </a:r>
          </a:p>
        </p:txBody>
      </p:sp>
      <p:pic>
        <p:nvPicPr>
          <p:cNvPr id="12" name="Picture 11" descr="Bucket PNG image free download transparent image download, size: 562x732px">
            <a:extLst>
              <a:ext uri="{FF2B5EF4-FFF2-40B4-BE49-F238E27FC236}">
                <a16:creationId xmlns:a16="http://schemas.microsoft.com/office/drawing/2014/main" id="{B111EDC5-C78B-09B9-9C65-8050DAD20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8495" y="2127142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8D4B5B-3A0E-20DB-46F8-30DD61A63E0C}"/>
              </a:ext>
            </a:extLst>
          </p:cNvPr>
          <p:cNvSpPr txBox="1"/>
          <p:nvPr/>
        </p:nvSpPr>
        <p:spPr>
          <a:xfrm>
            <a:off x="9333646" y="4731967"/>
            <a:ext cx="17708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Temp</a:t>
            </a:r>
          </a:p>
        </p:txBody>
      </p:sp>
      <p:pic>
        <p:nvPicPr>
          <p:cNvPr id="9" name="Picture 8" descr="A cat with a human face&#10;&#10;Description automatically generated with low confidence">
            <a:extLst>
              <a:ext uri="{FF2B5EF4-FFF2-40B4-BE49-F238E27FC236}">
                <a16:creationId xmlns:a16="http://schemas.microsoft.com/office/drawing/2014/main" id="{3E89DC26-787A-BF23-AD86-C04DFDA24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320" y="1770212"/>
            <a:ext cx="1575594" cy="157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78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CD7816-ECDD-9887-3325-6A4C55EBED42}"/>
              </a:ext>
            </a:extLst>
          </p:cNvPr>
          <p:cNvSpPr txBox="1"/>
          <p:nvPr/>
        </p:nvSpPr>
        <p:spPr>
          <a:xfrm>
            <a:off x="1961695" y="2321004"/>
            <a:ext cx="826861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MADE Okine Sans PERSONAL USE" pitchFamily="50" charset="0"/>
              </a:rPr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4017261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6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64F3649C-C054-2974-3A10-3CE35CC46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789" y="2028269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594694D3-7B90-CD4D-2486-5CCED9B68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525" y="2127143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dog wearing sunglasses&#10;&#10;Description automatically generated">
            <a:extLst>
              <a:ext uri="{FF2B5EF4-FFF2-40B4-BE49-F238E27FC236}">
                <a16:creationId xmlns:a16="http://schemas.microsoft.com/office/drawing/2014/main" id="{1FE47065-F8E0-78BC-396B-8E5664DE1B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2549" y="1911691"/>
            <a:ext cx="1288862" cy="12926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754C06-7E96-5AE5-88B9-34B16AA73771}"/>
              </a:ext>
            </a:extLst>
          </p:cNvPr>
          <p:cNvSpPr txBox="1"/>
          <p:nvPr/>
        </p:nvSpPr>
        <p:spPr>
          <a:xfrm>
            <a:off x="2003775" y="4728472"/>
            <a:ext cx="1130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AE18B2-9DEF-0FCE-6DB1-C17B3DFF42C4}"/>
              </a:ext>
            </a:extLst>
          </p:cNvPr>
          <p:cNvSpPr txBox="1"/>
          <p:nvPr/>
        </p:nvSpPr>
        <p:spPr>
          <a:xfrm>
            <a:off x="6076505" y="4827351"/>
            <a:ext cx="500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B</a:t>
            </a:r>
          </a:p>
        </p:txBody>
      </p:sp>
      <p:pic>
        <p:nvPicPr>
          <p:cNvPr id="12" name="Picture 11" descr="Bucket PNG image free download transparent image download, size: 562x732px">
            <a:extLst>
              <a:ext uri="{FF2B5EF4-FFF2-40B4-BE49-F238E27FC236}">
                <a16:creationId xmlns:a16="http://schemas.microsoft.com/office/drawing/2014/main" id="{B111EDC5-C78B-09B9-9C65-8050DAD20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8495" y="2127142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8D4B5B-3A0E-20DB-46F8-30DD61A63E0C}"/>
              </a:ext>
            </a:extLst>
          </p:cNvPr>
          <p:cNvSpPr txBox="1"/>
          <p:nvPr/>
        </p:nvSpPr>
        <p:spPr>
          <a:xfrm>
            <a:off x="9333646" y="4731967"/>
            <a:ext cx="17708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Temp</a:t>
            </a:r>
          </a:p>
        </p:txBody>
      </p:sp>
      <p:pic>
        <p:nvPicPr>
          <p:cNvPr id="9" name="Picture 8" descr="A cat with a human face&#10;&#10;Description automatically generated with low confidence">
            <a:extLst>
              <a:ext uri="{FF2B5EF4-FFF2-40B4-BE49-F238E27FC236}">
                <a16:creationId xmlns:a16="http://schemas.microsoft.com/office/drawing/2014/main" id="{3E89DC26-787A-BF23-AD86-C04DFDA24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320" y="1770212"/>
            <a:ext cx="1575594" cy="157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176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6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64F3649C-C054-2974-3A10-3CE35CC46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789" y="2028269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594694D3-7B90-CD4D-2486-5CCED9B68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525" y="2127143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dog wearing sunglasses&#10;&#10;Description automatically generated">
            <a:extLst>
              <a:ext uri="{FF2B5EF4-FFF2-40B4-BE49-F238E27FC236}">
                <a16:creationId xmlns:a16="http://schemas.microsoft.com/office/drawing/2014/main" id="{1FE47065-F8E0-78BC-396B-8E5664DE1B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2549" y="1911691"/>
            <a:ext cx="1288862" cy="12926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754C06-7E96-5AE5-88B9-34B16AA73771}"/>
              </a:ext>
            </a:extLst>
          </p:cNvPr>
          <p:cNvSpPr txBox="1"/>
          <p:nvPr/>
        </p:nvSpPr>
        <p:spPr>
          <a:xfrm>
            <a:off x="2003775" y="4728472"/>
            <a:ext cx="1130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AE18B2-9DEF-0FCE-6DB1-C17B3DFF42C4}"/>
              </a:ext>
            </a:extLst>
          </p:cNvPr>
          <p:cNvSpPr txBox="1"/>
          <p:nvPr/>
        </p:nvSpPr>
        <p:spPr>
          <a:xfrm>
            <a:off x="6076505" y="4827351"/>
            <a:ext cx="500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B</a:t>
            </a:r>
          </a:p>
        </p:txBody>
      </p:sp>
      <p:pic>
        <p:nvPicPr>
          <p:cNvPr id="12" name="Picture 11" descr="Bucket PNG image free download transparent image download, size: 562x732px">
            <a:extLst>
              <a:ext uri="{FF2B5EF4-FFF2-40B4-BE49-F238E27FC236}">
                <a16:creationId xmlns:a16="http://schemas.microsoft.com/office/drawing/2014/main" id="{B111EDC5-C78B-09B9-9C65-8050DAD20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8495" y="2127142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8D4B5B-3A0E-20DB-46F8-30DD61A63E0C}"/>
              </a:ext>
            </a:extLst>
          </p:cNvPr>
          <p:cNvSpPr txBox="1"/>
          <p:nvPr/>
        </p:nvSpPr>
        <p:spPr>
          <a:xfrm>
            <a:off x="9333646" y="4731967"/>
            <a:ext cx="17708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Temp</a:t>
            </a:r>
          </a:p>
        </p:txBody>
      </p:sp>
      <p:pic>
        <p:nvPicPr>
          <p:cNvPr id="9" name="Picture 8" descr="A cat with a human face&#10;&#10;Description automatically generated with low confidence">
            <a:extLst>
              <a:ext uri="{FF2B5EF4-FFF2-40B4-BE49-F238E27FC236}">
                <a16:creationId xmlns:a16="http://schemas.microsoft.com/office/drawing/2014/main" id="{3E89DC26-787A-BF23-AD86-C04DFDA24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847" y="1628733"/>
            <a:ext cx="1575594" cy="157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892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C17EE-B0C1-61AD-5415-08AED933AAF1}"/>
              </a:ext>
            </a:extLst>
          </p:cNvPr>
          <p:cNvSpPr txBox="1"/>
          <p:nvPr/>
        </p:nvSpPr>
        <p:spPr>
          <a:xfrm>
            <a:off x="2407329" y="2401381"/>
            <a:ext cx="7377341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600" dirty="0">
                <a:solidFill>
                  <a:schemeClr val="bg1"/>
                </a:solidFill>
                <a:latin typeface="MADE Okine Sans PERSONAL USE" pitchFamily="50" charset="0"/>
              </a:rPr>
              <a:t>Operators</a:t>
            </a:r>
          </a:p>
        </p:txBody>
      </p:sp>
    </p:spTree>
    <p:extLst>
      <p:ext uri="{BB962C8B-B14F-4D97-AF65-F5344CB8AC3E}">
        <p14:creationId xmlns:p14="http://schemas.microsoft.com/office/powerpoint/2010/main" val="628148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2ABE02-2BDD-F8CC-B458-1BCE55ABE966}"/>
              </a:ext>
            </a:extLst>
          </p:cNvPr>
          <p:cNvSpPr txBox="1"/>
          <p:nvPr/>
        </p:nvSpPr>
        <p:spPr>
          <a:xfrm>
            <a:off x="2897848" y="817708"/>
            <a:ext cx="63963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Types of operators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4AF4E-E8C2-9AF5-1A3A-3DF94AD237A4}"/>
              </a:ext>
            </a:extLst>
          </p:cNvPr>
          <p:cNvSpPr txBox="1"/>
          <p:nvPr/>
        </p:nvSpPr>
        <p:spPr>
          <a:xfrm>
            <a:off x="581126" y="3145560"/>
            <a:ext cx="27366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Arithmetic</a:t>
            </a:r>
            <a:endParaRPr lang="en-US" sz="5400" dirty="0">
              <a:solidFill>
                <a:schemeClr val="bg1"/>
              </a:solidFill>
              <a:latin typeface="MADE Okine Sans PERSONAL USE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391651-EAEA-848A-177E-83977FAC4ABA}"/>
              </a:ext>
            </a:extLst>
          </p:cNvPr>
          <p:cNvSpPr txBox="1"/>
          <p:nvPr/>
        </p:nvSpPr>
        <p:spPr>
          <a:xfrm>
            <a:off x="2897848" y="4409077"/>
            <a:ext cx="25907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Relational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EE9989-E3BF-9A12-5795-2BDB66BA6481}"/>
              </a:ext>
            </a:extLst>
          </p:cNvPr>
          <p:cNvSpPr txBox="1"/>
          <p:nvPr/>
        </p:nvSpPr>
        <p:spPr>
          <a:xfrm>
            <a:off x="5138845" y="3102394"/>
            <a:ext cx="19143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Logical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8C8A0E-871C-8A36-7FDC-06554621BFDD}"/>
              </a:ext>
            </a:extLst>
          </p:cNvPr>
          <p:cNvSpPr txBox="1"/>
          <p:nvPr/>
        </p:nvSpPr>
        <p:spPr>
          <a:xfrm>
            <a:off x="6489674" y="4409077"/>
            <a:ext cx="30235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Assignment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6C3753-8199-5B7C-9E21-00631D48E2F0}"/>
              </a:ext>
            </a:extLst>
          </p:cNvPr>
          <p:cNvSpPr txBox="1"/>
          <p:nvPr/>
        </p:nvSpPr>
        <p:spPr>
          <a:xfrm>
            <a:off x="8593245" y="2693439"/>
            <a:ext cx="30636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Increment /</a:t>
            </a:r>
          </a:p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Decrement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92ECD4-7C53-CF10-0818-2BFF63CA267B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1949450" y="1741038"/>
            <a:ext cx="4146550" cy="1404522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9C59608-8F95-765B-DB76-102BDB16331F}"/>
              </a:ext>
            </a:extLst>
          </p:cNvPr>
          <p:cNvCxnSpPr>
            <a:cxnSpLocks/>
          </p:cNvCxnSpPr>
          <p:nvPr/>
        </p:nvCxnSpPr>
        <p:spPr>
          <a:xfrm flipH="1">
            <a:off x="4051300" y="1741038"/>
            <a:ext cx="2044700" cy="2551562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242D9C1-46CA-EA93-6D9E-46959635CDCC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6095999" y="1741038"/>
            <a:ext cx="1" cy="1361356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95AE653-F0B0-47B5-DDF9-ADDC748D5D6F}"/>
              </a:ext>
            </a:extLst>
          </p:cNvPr>
          <p:cNvCxnSpPr>
            <a:cxnSpLocks/>
          </p:cNvCxnSpPr>
          <p:nvPr/>
        </p:nvCxnSpPr>
        <p:spPr>
          <a:xfrm>
            <a:off x="6095999" y="1741038"/>
            <a:ext cx="1968501" cy="2551562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3FDEA40-5F44-E095-38A7-B64307A44B75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6095999" y="1741038"/>
            <a:ext cx="4029076" cy="952401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207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30B97E14-6D9A-9F31-5A2C-B5D72BEBB0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056188"/>
              </p:ext>
            </p:extLst>
          </p:nvPr>
        </p:nvGraphicFramePr>
        <p:xfrm>
          <a:off x="781050" y="723900"/>
          <a:ext cx="10629900" cy="51104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125980">
                  <a:extLst>
                    <a:ext uri="{9D8B030D-6E8A-4147-A177-3AD203B41FA5}">
                      <a16:colId xmlns:a16="http://schemas.microsoft.com/office/drawing/2014/main" val="3774134441"/>
                    </a:ext>
                  </a:extLst>
                </a:gridCol>
                <a:gridCol w="2125980">
                  <a:extLst>
                    <a:ext uri="{9D8B030D-6E8A-4147-A177-3AD203B41FA5}">
                      <a16:colId xmlns:a16="http://schemas.microsoft.com/office/drawing/2014/main" val="1104687286"/>
                    </a:ext>
                  </a:extLst>
                </a:gridCol>
                <a:gridCol w="2125980">
                  <a:extLst>
                    <a:ext uri="{9D8B030D-6E8A-4147-A177-3AD203B41FA5}">
                      <a16:colId xmlns:a16="http://schemas.microsoft.com/office/drawing/2014/main" val="3095492278"/>
                    </a:ext>
                  </a:extLst>
                </a:gridCol>
                <a:gridCol w="2125980">
                  <a:extLst>
                    <a:ext uri="{9D8B030D-6E8A-4147-A177-3AD203B41FA5}">
                      <a16:colId xmlns:a16="http://schemas.microsoft.com/office/drawing/2014/main" val="2824351723"/>
                    </a:ext>
                  </a:extLst>
                </a:gridCol>
                <a:gridCol w="2125980">
                  <a:extLst>
                    <a:ext uri="{9D8B030D-6E8A-4147-A177-3AD203B41FA5}">
                      <a16:colId xmlns:a16="http://schemas.microsoft.com/office/drawing/2014/main" val="369280923"/>
                    </a:ext>
                  </a:extLst>
                </a:gridCol>
              </a:tblGrid>
              <a:tr h="1356485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Arithmetic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Relational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Logical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Assignment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Inc / Dec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7733789"/>
                  </a:ext>
                </a:extLst>
              </a:tr>
              <a:tr h="53628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&amp;&amp;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-250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+=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++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069429"/>
                  </a:ext>
                </a:extLst>
              </a:tr>
              <a:tr h="53628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||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-+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331470"/>
                  </a:ext>
                </a:extLst>
              </a:tr>
              <a:tr h="53628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*=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220463"/>
                  </a:ext>
                </a:extLst>
              </a:tr>
              <a:tr h="53628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/=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380971"/>
                  </a:ext>
                </a:extLst>
              </a:tr>
              <a:tr h="53628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389347"/>
                  </a:ext>
                </a:extLst>
              </a:tr>
              <a:tr h="536285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  <a:latin typeface="MADE Okine Sans PERSONAL USE" pitchFamily="50" charset="0"/>
                        </a:rPr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451956"/>
                  </a:ext>
                </a:extLst>
              </a:tr>
              <a:tr h="536285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  <a:latin typeface="MADE Okine Sans PERSONAL USE" pitchFamily="50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6984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78640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5336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get marks of three subjects &amp; find the average.</a:t>
            </a:r>
          </a:p>
        </p:txBody>
      </p:sp>
    </p:spTree>
    <p:extLst>
      <p:ext uri="{BB962C8B-B14F-4D97-AF65-F5344CB8AC3E}">
        <p14:creationId xmlns:p14="http://schemas.microsoft.com/office/powerpoint/2010/main" val="3721610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C17EE-B0C1-61AD-5415-08AED933AAF1}"/>
              </a:ext>
            </a:extLst>
          </p:cNvPr>
          <p:cNvSpPr txBox="1"/>
          <p:nvPr/>
        </p:nvSpPr>
        <p:spPr>
          <a:xfrm>
            <a:off x="657652" y="2636475"/>
            <a:ext cx="10876695" cy="15850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700" dirty="0">
                <a:solidFill>
                  <a:schemeClr val="bg1"/>
                </a:solidFill>
                <a:latin typeface="MADE Okine Sans PERSONAL USE" pitchFamily="50" charset="0"/>
              </a:rPr>
              <a:t>Control Structures</a:t>
            </a:r>
          </a:p>
        </p:txBody>
      </p:sp>
    </p:spTree>
    <p:extLst>
      <p:ext uri="{BB962C8B-B14F-4D97-AF65-F5344CB8AC3E}">
        <p14:creationId xmlns:p14="http://schemas.microsoft.com/office/powerpoint/2010/main" val="28300511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2ABE02-2BDD-F8CC-B458-1BCE55ABE966}"/>
              </a:ext>
            </a:extLst>
          </p:cNvPr>
          <p:cNvSpPr txBox="1"/>
          <p:nvPr/>
        </p:nvSpPr>
        <p:spPr>
          <a:xfrm>
            <a:off x="3028491" y="723742"/>
            <a:ext cx="61350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Control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4AF4E-E8C2-9AF5-1A3A-3DF94AD237A4}"/>
              </a:ext>
            </a:extLst>
          </p:cNvPr>
          <p:cNvSpPr txBox="1"/>
          <p:nvPr/>
        </p:nvSpPr>
        <p:spPr>
          <a:xfrm>
            <a:off x="896978" y="3401326"/>
            <a:ext cx="25763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Sequence</a:t>
            </a:r>
            <a:endParaRPr lang="en-US" sz="5400" dirty="0">
              <a:solidFill>
                <a:schemeClr val="bg1"/>
              </a:solidFill>
              <a:latin typeface="MADE Okine Sans PERSONAL USE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EE9989-E3BF-9A12-5795-2BDB66BA6481}"/>
              </a:ext>
            </a:extLst>
          </p:cNvPr>
          <p:cNvSpPr txBox="1"/>
          <p:nvPr/>
        </p:nvSpPr>
        <p:spPr>
          <a:xfrm>
            <a:off x="5095932" y="3429000"/>
            <a:ext cx="2388795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Selection</a:t>
            </a: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-if</a:t>
            </a: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-switch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6C3753-8199-5B7C-9E21-00631D48E2F0}"/>
              </a:ext>
            </a:extLst>
          </p:cNvPr>
          <p:cNvSpPr txBox="1"/>
          <p:nvPr/>
        </p:nvSpPr>
        <p:spPr>
          <a:xfrm>
            <a:off x="8765003" y="3259723"/>
            <a:ext cx="2271776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Iteration</a:t>
            </a: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- while</a:t>
            </a: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- do while</a:t>
            </a: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- for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92ECD4-7C53-CF10-0818-2BFF63CA267B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2291105" y="1647072"/>
            <a:ext cx="3804893" cy="1538810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242D9C1-46CA-EA93-6D9E-46959635CDCC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095998" y="1647072"/>
            <a:ext cx="0" cy="1781928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3FDEA40-5F44-E095-38A7-B64307A44B75}"/>
              </a:ext>
            </a:extLst>
          </p:cNvPr>
          <p:cNvCxnSpPr>
            <a:cxnSpLocks/>
            <a:stCxn id="2" idx="2"/>
            <a:endCxn id="9" idx="0"/>
          </p:cNvCxnSpPr>
          <p:nvPr/>
        </p:nvCxnSpPr>
        <p:spPr>
          <a:xfrm>
            <a:off x="6095998" y="1647072"/>
            <a:ext cx="3804893" cy="1612651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25181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C17EE-B0C1-61AD-5415-08AED933AAF1}"/>
              </a:ext>
            </a:extLst>
          </p:cNvPr>
          <p:cNvSpPr txBox="1"/>
          <p:nvPr/>
        </p:nvSpPr>
        <p:spPr>
          <a:xfrm>
            <a:off x="3101430" y="2636475"/>
            <a:ext cx="5989140" cy="15850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700" dirty="0">
                <a:solidFill>
                  <a:schemeClr val="bg1"/>
                </a:solidFill>
                <a:latin typeface="MADE Okine Sans PERSONAL USE" pitchFamily="50" charset="0"/>
              </a:rPr>
              <a:t>Sequence</a:t>
            </a:r>
          </a:p>
        </p:txBody>
      </p:sp>
    </p:spTree>
    <p:extLst>
      <p:ext uri="{BB962C8B-B14F-4D97-AF65-F5344CB8AC3E}">
        <p14:creationId xmlns:p14="http://schemas.microsoft.com/office/powerpoint/2010/main" val="366143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D108FA49-13C1-6A9D-D3F2-DBCF4DC3FF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58" y="462565"/>
            <a:ext cx="6937828" cy="593287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2BFB211-3EED-2FD8-06A0-09E34779F3D5}"/>
              </a:ext>
            </a:extLst>
          </p:cNvPr>
          <p:cNvCxnSpPr>
            <a:cxnSpLocks/>
          </p:cNvCxnSpPr>
          <p:nvPr/>
        </p:nvCxnSpPr>
        <p:spPr>
          <a:xfrm>
            <a:off x="9790272" y="2481943"/>
            <a:ext cx="0" cy="2206171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5BDAAA8-D88E-1A49-E30F-9DEE142B01D5}"/>
              </a:ext>
            </a:extLst>
          </p:cNvPr>
          <p:cNvSpPr txBox="1"/>
          <p:nvPr/>
        </p:nvSpPr>
        <p:spPr>
          <a:xfrm>
            <a:off x="9078378" y="1066800"/>
            <a:ext cx="14237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Top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90030D-A2BA-C62C-8052-A4ED6D2CB1BB}"/>
              </a:ext>
            </a:extLst>
          </p:cNvPr>
          <p:cNvSpPr txBox="1"/>
          <p:nvPr/>
        </p:nvSpPr>
        <p:spPr>
          <a:xfrm>
            <a:off x="8475649" y="4867870"/>
            <a:ext cx="26292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Bottom</a:t>
            </a:r>
          </a:p>
        </p:txBody>
      </p:sp>
    </p:spTree>
    <p:extLst>
      <p:ext uri="{BB962C8B-B14F-4D97-AF65-F5344CB8AC3E}">
        <p14:creationId xmlns:p14="http://schemas.microsoft.com/office/powerpoint/2010/main" val="1065263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A53F56-1D60-BE32-2A5D-8DE371BBE4E2}"/>
              </a:ext>
            </a:extLst>
          </p:cNvPr>
          <p:cNvSpPr txBox="1"/>
          <p:nvPr/>
        </p:nvSpPr>
        <p:spPr>
          <a:xfrm>
            <a:off x="489650" y="2319050"/>
            <a:ext cx="53767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A memory location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A Container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2236B9-E1F7-7FF2-2186-61F559473CF9}"/>
              </a:ext>
            </a:extLst>
          </p:cNvPr>
          <p:cNvSpPr txBox="1"/>
          <p:nvPr/>
        </p:nvSpPr>
        <p:spPr>
          <a:xfrm>
            <a:off x="489650" y="493486"/>
            <a:ext cx="88505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What is a Variable ?</a:t>
            </a:r>
          </a:p>
        </p:txBody>
      </p:sp>
      <p:pic>
        <p:nvPicPr>
          <p:cNvPr id="15" name="Picture 6" descr="Bucket PNG image free download transparent image download, size: 562x732px">
            <a:extLst>
              <a:ext uri="{FF2B5EF4-FFF2-40B4-BE49-F238E27FC236}">
                <a16:creationId xmlns:a16="http://schemas.microsoft.com/office/drawing/2014/main" id="{022DB64F-71EE-D789-268E-16B2FE962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289" y="2980769"/>
            <a:ext cx="1985961" cy="258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dog wearing sunglasses&#10;&#10;Description automatically generated">
            <a:extLst>
              <a:ext uri="{FF2B5EF4-FFF2-40B4-BE49-F238E27FC236}">
                <a16:creationId xmlns:a16="http://schemas.microsoft.com/office/drawing/2014/main" id="{5AD02A16-CCF1-5D01-A956-59B33FD811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245" y="3080772"/>
            <a:ext cx="1120153" cy="11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010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C17EE-B0C1-61AD-5415-08AED933AAF1}"/>
              </a:ext>
            </a:extLst>
          </p:cNvPr>
          <p:cNvSpPr txBox="1"/>
          <p:nvPr/>
        </p:nvSpPr>
        <p:spPr>
          <a:xfrm>
            <a:off x="3329858" y="2636475"/>
            <a:ext cx="5532284" cy="15850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700" dirty="0">
                <a:solidFill>
                  <a:schemeClr val="bg1"/>
                </a:solidFill>
                <a:latin typeface="MADE Okine Sans PERSONAL USE" pitchFamily="50" charset="0"/>
              </a:rPr>
              <a:t>Selection</a:t>
            </a:r>
          </a:p>
        </p:txBody>
      </p:sp>
    </p:spTree>
    <p:extLst>
      <p:ext uri="{BB962C8B-B14F-4D97-AF65-F5344CB8AC3E}">
        <p14:creationId xmlns:p14="http://schemas.microsoft.com/office/powerpoint/2010/main" val="19565252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5336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print “True” if user entered number is “7”, if not print “False”</a:t>
            </a:r>
          </a:p>
        </p:txBody>
      </p:sp>
    </p:spTree>
    <p:extLst>
      <p:ext uri="{BB962C8B-B14F-4D97-AF65-F5344CB8AC3E}">
        <p14:creationId xmlns:p14="http://schemas.microsoft.com/office/powerpoint/2010/main" val="42751160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5336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Enter student marks,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If marks are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	&lt; 40 print “Fail”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If not print “Pass”</a:t>
            </a:r>
          </a:p>
        </p:txBody>
      </p:sp>
    </p:spTree>
    <p:extLst>
      <p:ext uri="{BB962C8B-B14F-4D97-AF65-F5344CB8AC3E}">
        <p14:creationId xmlns:p14="http://schemas.microsoft.com/office/powerpoint/2010/main" val="29489278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5336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Enter student marks &amp; get the Grades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If marks,</a:t>
            </a: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&gt;=75 : A</a:t>
            </a: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&gt;=65 : B</a:t>
            </a: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&gt;=50 : C</a:t>
            </a: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	&lt;50 : F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329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5336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print the month name when user enter a month number.</a:t>
            </a:r>
          </a:p>
        </p:txBody>
      </p:sp>
    </p:spTree>
    <p:extLst>
      <p:ext uri="{BB962C8B-B14F-4D97-AF65-F5344CB8AC3E}">
        <p14:creationId xmlns:p14="http://schemas.microsoft.com/office/powerpoint/2010/main" val="34039774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C17EE-B0C1-61AD-5415-08AED933AAF1}"/>
              </a:ext>
            </a:extLst>
          </p:cNvPr>
          <p:cNvSpPr txBox="1"/>
          <p:nvPr/>
        </p:nvSpPr>
        <p:spPr>
          <a:xfrm>
            <a:off x="3471723" y="2636475"/>
            <a:ext cx="5248553" cy="15850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700" dirty="0">
                <a:solidFill>
                  <a:schemeClr val="bg1"/>
                </a:solidFill>
                <a:latin typeface="MADE Okine Sans PERSONAL USE" pitchFamily="50" charset="0"/>
              </a:rPr>
              <a:t>Iteration</a:t>
            </a:r>
          </a:p>
        </p:txBody>
      </p:sp>
    </p:spTree>
    <p:extLst>
      <p:ext uri="{BB962C8B-B14F-4D97-AF65-F5344CB8AC3E}">
        <p14:creationId xmlns:p14="http://schemas.microsoft.com/office/powerpoint/2010/main" val="1573888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2" name="Picture 2" descr="Did 'Spider-Man: No Way Home' Recreate the 'Spideys Pointing at Each Other'  Meme?">
            <a:extLst>
              <a:ext uri="{FF2B5EF4-FFF2-40B4-BE49-F238E27FC236}">
                <a16:creationId xmlns:a16="http://schemas.microsoft.com/office/drawing/2014/main" id="{5B9BBEF0-3CCB-966D-5AC2-51921AC99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98" y="1210865"/>
            <a:ext cx="7886702" cy="4436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DF9043-9645-7C5B-EFDE-301771DDC701}"/>
              </a:ext>
            </a:extLst>
          </p:cNvPr>
          <p:cNvSpPr txBox="1"/>
          <p:nvPr/>
        </p:nvSpPr>
        <p:spPr>
          <a:xfrm>
            <a:off x="3069204" y="3327872"/>
            <a:ext cx="10399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for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33C634-10BC-3DA6-F773-F867BD7E0EC0}"/>
              </a:ext>
            </a:extLst>
          </p:cNvPr>
          <p:cNvSpPr txBox="1"/>
          <p:nvPr/>
        </p:nvSpPr>
        <p:spPr>
          <a:xfrm>
            <a:off x="6159610" y="2659559"/>
            <a:ext cx="15823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while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8093E5-D897-24C0-72C6-BF458748A65C}"/>
              </a:ext>
            </a:extLst>
          </p:cNvPr>
          <p:cNvSpPr txBox="1"/>
          <p:nvPr/>
        </p:nvSpPr>
        <p:spPr>
          <a:xfrm>
            <a:off x="7916315" y="4097313"/>
            <a:ext cx="25794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Do while</a:t>
            </a:r>
          </a:p>
        </p:txBody>
      </p:sp>
    </p:spTree>
    <p:extLst>
      <p:ext uri="{BB962C8B-B14F-4D97-AF65-F5344CB8AC3E}">
        <p14:creationId xmlns:p14="http://schemas.microsoft.com/office/powerpoint/2010/main" val="12910728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489650" y="493486"/>
            <a:ext cx="90364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While Loop - </a:t>
            </a:r>
            <a:r>
              <a:rPr lang="en-US" sz="7200" i="1" dirty="0">
                <a:solidFill>
                  <a:schemeClr val="bg1"/>
                </a:solidFill>
                <a:latin typeface="MADE Okine Sans PERSONAL USE" pitchFamily="50" charset="0"/>
              </a:rPr>
              <a:t>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57A69-DA36-5043-10A8-441B65E2738D}"/>
              </a:ext>
            </a:extLst>
          </p:cNvPr>
          <p:cNvSpPr txBox="1"/>
          <p:nvPr/>
        </p:nvSpPr>
        <p:spPr>
          <a:xfrm>
            <a:off x="1451325" y="2028616"/>
            <a:ext cx="1130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while (condition)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{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	//body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30946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5336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Print 1 to 10 integer numbers using a while loop</a:t>
            </a:r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A112807E-6B53-C49C-9657-56C9DF3F46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3705035"/>
            <a:ext cx="5181600" cy="252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071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8846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Print multiples of 20 from 1 to 100</a:t>
            </a:r>
          </a:p>
        </p:txBody>
      </p:sp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2FA227C-C46E-B07B-6234-DCCDA79A4F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414" y="3695701"/>
            <a:ext cx="6235172" cy="205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733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E60193-B5E7-E818-F653-9E67177F137B}"/>
              </a:ext>
            </a:extLst>
          </p:cNvPr>
          <p:cNvSpPr txBox="1"/>
          <p:nvPr/>
        </p:nvSpPr>
        <p:spPr>
          <a:xfrm>
            <a:off x="458078" y="2147838"/>
            <a:ext cx="1127584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Every variable has a </a:t>
            </a:r>
          </a:p>
          <a:p>
            <a:pPr algn="ctr"/>
            <a:r>
              <a:rPr lang="en-US" sz="7200" dirty="0">
                <a:solidFill>
                  <a:schemeClr val="accent1">
                    <a:lumMod val="40000"/>
                    <a:lumOff val="60000"/>
                  </a:schemeClr>
                </a:solidFill>
                <a:latin typeface="MADE Okine Sans PERSONAL USE" pitchFamily="50" charset="0"/>
              </a:rPr>
              <a:t>Name | Type | Size | Value</a:t>
            </a:r>
          </a:p>
        </p:txBody>
      </p:sp>
    </p:spTree>
    <p:extLst>
      <p:ext uri="{BB962C8B-B14F-4D97-AF65-F5344CB8AC3E}">
        <p14:creationId xmlns:p14="http://schemas.microsoft.com/office/powerpoint/2010/main" val="19540068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6586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get 10 numbers from user &amp; print the total (using while loop) 	</a:t>
            </a:r>
          </a:p>
        </p:txBody>
      </p:sp>
    </p:spTree>
    <p:extLst>
      <p:ext uri="{BB962C8B-B14F-4D97-AF65-F5344CB8AC3E}">
        <p14:creationId xmlns:p14="http://schemas.microsoft.com/office/powerpoint/2010/main" val="10996265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8109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print “True”  when entering any number. If user enters “-1”, the program must stop by itself.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(Iterate the number entering by using while loop and break it when user entered -1)	</a:t>
            </a:r>
          </a:p>
        </p:txBody>
      </p:sp>
    </p:spTree>
    <p:extLst>
      <p:ext uri="{BB962C8B-B14F-4D97-AF65-F5344CB8AC3E}">
        <p14:creationId xmlns:p14="http://schemas.microsoft.com/office/powerpoint/2010/main" val="32718039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8205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Let’s Make a Calculator.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64E5D-E4D3-E559-7C7A-DFF7A045F07D}"/>
              </a:ext>
            </a:extLst>
          </p:cNvPr>
          <p:cNvSpPr txBox="1"/>
          <p:nvPr/>
        </p:nvSpPr>
        <p:spPr>
          <a:xfrm>
            <a:off x="489650" y="3131356"/>
            <a:ext cx="113086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Get two numbers from the user &amp; ask what operation they need to do (1 - Sum, 2 – Sub, 3 – Mul…). After selecting the operation print the necessary output. If user enters “-1” as an input in the menu, exit the program.</a:t>
            </a:r>
          </a:p>
        </p:txBody>
      </p:sp>
    </p:spTree>
    <p:extLst>
      <p:ext uri="{BB962C8B-B14F-4D97-AF65-F5344CB8AC3E}">
        <p14:creationId xmlns:p14="http://schemas.microsoft.com/office/powerpoint/2010/main" val="14955303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2050" name="Picture 2" descr="loops - while loops.... - devRant">
            <a:extLst>
              <a:ext uri="{FF2B5EF4-FFF2-40B4-BE49-F238E27FC236}">
                <a16:creationId xmlns:a16="http://schemas.microsoft.com/office/drawing/2014/main" id="{642473BB-E088-2432-A0FA-00E41128C7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0"/>
          <a:stretch/>
        </p:blipFill>
        <p:spPr bwMode="auto">
          <a:xfrm>
            <a:off x="3409950" y="977980"/>
            <a:ext cx="5372100" cy="490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91452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489650" y="493486"/>
            <a:ext cx="104486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Do While Loop - </a:t>
            </a:r>
            <a:r>
              <a:rPr lang="en-US" sz="7200" i="1" dirty="0">
                <a:solidFill>
                  <a:schemeClr val="bg1"/>
                </a:solidFill>
                <a:latin typeface="MADE Okine Sans PERSONAL USE" pitchFamily="50" charset="0"/>
              </a:rPr>
              <a:t>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57A69-DA36-5043-10A8-441B65E2738D}"/>
              </a:ext>
            </a:extLst>
          </p:cNvPr>
          <p:cNvSpPr txBox="1"/>
          <p:nvPr/>
        </p:nvSpPr>
        <p:spPr>
          <a:xfrm>
            <a:off x="1451325" y="2028616"/>
            <a:ext cx="1130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do 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{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	//body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}while(condition);</a:t>
            </a:r>
          </a:p>
        </p:txBody>
      </p:sp>
    </p:spTree>
    <p:extLst>
      <p:ext uri="{BB962C8B-B14F-4D97-AF65-F5344CB8AC3E}">
        <p14:creationId xmlns:p14="http://schemas.microsoft.com/office/powerpoint/2010/main" val="29972482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8782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input marks of 10 students for  a module &amp; display the number of students who successfully completed the program. Pass mark is 50 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(Using Do While Loop )</a:t>
            </a:r>
          </a:p>
        </p:txBody>
      </p:sp>
    </p:spTree>
    <p:extLst>
      <p:ext uri="{BB962C8B-B14F-4D97-AF65-F5344CB8AC3E}">
        <p14:creationId xmlns:p14="http://schemas.microsoft.com/office/powerpoint/2010/main" val="28646526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C813B8B-EEE1-EF07-D32E-3CAF485BE8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739" y="529200"/>
            <a:ext cx="5018200" cy="3612582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FBA42C83-6686-1CE4-4CB6-AEF9AF7068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81" y="518475"/>
            <a:ext cx="5459434" cy="363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6724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1026" name="Picture 2" descr="The importance of knowing how to correctly use the while loop :  r/ProgrammerHumor">
            <a:extLst>
              <a:ext uri="{FF2B5EF4-FFF2-40B4-BE49-F238E27FC236}">
                <a16:creationId xmlns:a16="http://schemas.microsoft.com/office/drawing/2014/main" id="{D19B7016-143A-BF48-6D6E-0EBBEAD07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169" y="914400"/>
            <a:ext cx="6733662" cy="5029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15124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489650" y="493486"/>
            <a:ext cx="79656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For Loop - </a:t>
            </a:r>
            <a:r>
              <a:rPr lang="en-US" sz="7200" i="1" dirty="0">
                <a:solidFill>
                  <a:schemeClr val="bg1"/>
                </a:solidFill>
                <a:latin typeface="MADE Okine Sans PERSONAL USE" pitchFamily="50" charset="0"/>
              </a:rPr>
              <a:t>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57A69-DA36-5043-10A8-441B65E2738D}"/>
              </a:ext>
            </a:extLst>
          </p:cNvPr>
          <p:cNvSpPr txBox="1"/>
          <p:nvPr/>
        </p:nvSpPr>
        <p:spPr>
          <a:xfrm>
            <a:off x="1451325" y="2028616"/>
            <a:ext cx="1130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for (condition) 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{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	//body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4971365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8205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print 1 to 100 using a for loop</a:t>
            </a:r>
          </a:p>
        </p:txBody>
      </p:sp>
    </p:spTree>
    <p:extLst>
      <p:ext uri="{BB962C8B-B14F-4D97-AF65-F5344CB8AC3E}">
        <p14:creationId xmlns:p14="http://schemas.microsoft.com/office/powerpoint/2010/main" val="3794346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1D59A6-2B03-03DF-C37E-F32470B2566D}"/>
              </a:ext>
            </a:extLst>
          </p:cNvPr>
          <p:cNvSpPr txBox="1"/>
          <p:nvPr/>
        </p:nvSpPr>
        <p:spPr>
          <a:xfrm>
            <a:off x="489650" y="493486"/>
            <a:ext cx="66383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Variable Types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410B7C-2204-8119-3D4C-E9089B67E2B4}"/>
              </a:ext>
            </a:extLst>
          </p:cNvPr>
          <p:cNvSpPr txBox="1"/>
          <p:nvPr/>
        </p:nvSpPr>
        <p:spPr>
          <a:xfrm>
            <a:off x="489650" y="2014250"/>
            <a:ext cx="2438488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Int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float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double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char</a:t>
            </a:r>
          </a:p>
          <a:p>
            <a:pPr marL="571500" indent="-571500">
              <a:buFontTx/>
              <a:buChar char="-"/>
            </a:pP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bool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F4582A-6D93-2181-06E0-B40C53E13E9A}"/>
              </a:ext>
            </a:extLst>
          </p:cNvPr>
          <p:cNvSpPr txBox="1"/>
          <p:nvPr/>
        </p:nvSpPr>
        <p:spPr>
          <a:xfrm>
            <a:off x="3417788" y="2014250"/>
            <a:ext cx="4206601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>
                    <a:alpha val="66000"/>
                  </a:schemeClr>
                </a:solidFill>
                <a:latin typeface="Lucida Console" panose="020B0609040504020204" pitchFamily="49" charset="0"/>
              </a:rPr>
              <a:t>2</a:t>
            </a:r>
          </a:p>
          <a:p>
            <a:r>
              <a:rPr lang="en-US" sz="4000" dirty="0">
                <a:solidFill>
                  <a:schemeClr val="bg1">
                    <a:alpha val="66000"/>
                  </a:schemeClr>
                </a:solidFill>
                <a:latin typeface="Lucida Console" panose="020B0609040504020204" pitchFamily="49" charset="0"/>
              </a:rPr>
              <a:t>2.540000</a:t>
            </a:r>
          </a:p>
          <a:p>
            <a:r>
              <a:rPr lang="en-US" sz="4000" dirty="0">
                <a:solidFill>
                  <a:schemeClr val="bg1">
                    <a:alpha val="66000"/>
                  </a:schemeClr>
                </a:solidFill>
                <a:latin typeface="Lucida Console" panose="020B0609040504020204" pitchFamily="49" charset="0"/>
              </a:rPr>
              <a:t>2.4443434</a:t>
            </a:r>
          </a:p>
          <a:p>
            <a:r>
              <a:rPr lang="en-US" sz="4000" dirty="0">
                <a:solidFill>
                  <a:schemeClr val="bg1">
                    <a:alpha val="66000"/>
                  </a:schemeClr>
                </a:solidFill>
                <a:latin typeface="Lucida Console" panose="020B0609040504020204" pitchFamily="49" charset="0"/>
              </a:rPr>
              <a:t>“C”</a:t>
            </a:r>
          </a:p>
          <a:p>
            <a:r>
              <a:rPr lang="en-US" sz="4000" dirty="0">
                <a:solidFill>
                  <a:schemeClr val="bg1">
                    <a:alpha val="66000"/>
                  </a:schemeClr>
                </a:solidFill>
                <a:latin typeface="Lucida Console" panose="020B0609040504020204" pitchFamily="49" charset="0"/>
              </a:rPr>
              <a:t>True / False </a:t>
            </a:r>
          </a:p>
        </p:txBody>
      </p:sp>
    </p:spTree>
    <p:extLst>
      <p:ext uri="{BB962C8B-B14F-4D97-AF65-F5344CB8AC3E}">
        <p14:creationId xmlns:p14="http://schemas.microsoft.com/office/powerpoint/2010/main" val="5506685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8478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get 10 user input values &amp; print them.</a:t>
            </a:r>
          </a:p>
        </p:txBody>
      </p:sp>
    </p:spTree>
    <p:extLst>
      <p:ext uri="{BB962C8B-B14F-4D97-AF65-F5344CB8AC3E}">
        <p14:creationId xmlns:p14="http://schemas.microsoft.com/office/powerpoint/2010/main" val="22202185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4" y="1976150"/>
            <a:ext cx="113439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Write a program to get the following output.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B10E9E-4AF2-B8A8-76D0-F47C980C3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772" y="3770804"/>
            <a:ext cx="6704456" cy="233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1644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48173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4" y="1976150"/>
            <a:ext cx="113439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Modify the above code to get the following output.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3935245-1212-71F2-BC1E-9F3CA08D22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608" y="3706932"/>
            <a:ext cx="5264056" cy="265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6665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DA665E-73C7-4DEB-F30E-319BDE863D9D}"/>
              </a:ext>
            </a:extLst>
          </p:cNvPr>
          <p:cNvSpPr txBox="1"/>
          <p:nvPr/>
        </p:nvSpPr>
        <p:spPr>
          <a:xfrm>
            <a:off x="4084998" y="2636475"/>
            <a:ext cx="4022003" cy="1585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700" dirty="0">
                <a:solidFill>
                  <a:schemeClr val="bg1"/>
                </a:solidFill>
                <a:latin typeface="MADE Okine Sans PERSONAL USE" pitchFamily="50" charset="0"/>
              </a:rPr>
              <a:t>Arrays</a:t>
            </a:r>
            <a:endParaRPr lang="en-US" sz="9700" i="1" dirty="0">
              <a:solidFill>
                <a:schemeClr val="bg1"/>
              </a:solidFill>
              <a:latin typeface="MADE Okine Sans PERSONAL U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4647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6" name="Picture 5" descr="A pile of pills&#10;&#10;Description automatically generated with medium confidence">
            <a:extLst>
              <a:ext uri="{FF2B5EF4-FFF2-40B4-BE49-F238E27FC236}">
                <a16:creationId xmlns:a16="http://schemas.microsoft.com/office/drawing/2014/main" id="{F2C4BA29-698F-BBF3-E84A-23ACB70882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8682" y="448040"/>
            <a:ext cx="5774635" cy="577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149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2" name="Picture 1" descr="A picture containing calendar&#10;&#10;Description automatically generated">
            <a:extLst>
              <a:ext uri="{FF2B5EF4-FFF2-40B4-BE49-F238E27FC236}">
                <a16:creationId xmlns:a16="http://schemas.microsoft.com/office/drawing/2014/main" id="{ED9A260A-86A0-2661-97F2-0538AEA5D8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46" y="857506"/>
            <a:ext cx="7480708" cy="514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2977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875C3E-444D-2268-2B15-1478B014008B}"/>
              </a:ext>
            </a:extLst>
          </p:cNvPr>
          <p:cNvSpPr txBox="1"/>
          <p:nvPr/>
        </p:nvSpPr>
        <p:spPr>
          <a:xfrm>
            <a:off x="841513" y="875508"/>
            <a:ext cx="976552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MADE Okine Sans PERSONAL USE" pitchFamily="50" charset="0"/>
              </a:rPr>
              <a:t>What is an Array?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C529DC-58AC-17C9-DE54-08D0F5C7F219}"/>
              </a:ext>
            </a:extLst>
          </p:cNvPr>
          <p:cNvSpPr txBox="1"/>
          <p:nvPr/>
        </p:nvSpPr>
        <p:spPr>
          <a:xfrm>
            <a:off x="947530" y="2473043"/>
            <a:ext cx="965950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7250" indent="-857250">
              <a:buFont typeface="+mj-lt"/>
              <a:buAutoNum type="romanLcPeriod"/>
            </a:pPr>
            <a:r>
              <a:rPr lang="en-US" sz="3600" dirty="0">
                <a:solidFill>
                  <a:schemeClr val="bg1"/>
                </a:solidFill>
                <a:latin typeface="MADE Okine Sans PERSONAL USE" pitchFamily="50" charset="0"/>
              </a:rPr>
              <a:t>A data Structure</a:t>
            </a:r>
          </a:p>
          <a:p>
            <a:pPr marL="857250" indent="-857250">
              <a:buFont typeface="+mj-lt"/>
              <a:buAutoNum type="romanLcPeriod"/>
            </a:pPr>
            <a:r>
              <a:rPr lang="en-US" sz="3600" dirty="0">
                <a:solidFill>
                  <a:schemeClr val="bg1"/>
                </a:solidFill>
                <a:latin typeface="MADE Okine Sans PERSONAL USE" pitchFamily="50" charset="0"/>
              </a:rPr>
              <a:t>An array is used to store set of values with same data types.</a:t>
            </a:r>
          </a:p>
        </p:txBody>
      </p:sp>
    </p:spTree>
    <p:extLst>
      <p:ext uri="{BB962C8B-B14F-4D97-AF65-F5344CB8AC3E}">
        <p14:creationId xmlns:p14="http://schemas.microsoft.com/office/powerpoint/2010/main" val="6431212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2ABE02-2BDD-F8CC-B458-1BCE55ABE966}"/>
              </a:ext>
            </a:extLst>
          </p:cNvPr>
          <p:cNvSpPr txBox="1"/>
          <p:nvPr/>
        </p:nvSpPr>
        <p:spPr>
          <a:xfrm>
            <a:off x="4733996" y="1034038"/>
            <a:ext cx="27240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 Arrays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4AF4E-E8C2-9AF5-1A3A-3DF94AD237A4}"/>
              </a:ext>
            </a:extLst>
          </p:cNvPr>
          <p:cNvSpPr txBox="1"/>
          <p:nvPr/>
        </p:nvSpPr>
        <p:spPr>
          <a:xfrm>
            <a:off x="318349" y="3359729"/>
            <a:ext cx="60614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Single Dimensional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Arrays</a:t>
            </a:r>
            <a:endParaRPr lang="en-US" sz="5400" dirty="0">
              <a:solidFill>
                <a:schemeClr val="bg1"/>
              </a:solidFill>
              <a:latin typeface="MADE Okine Sans PERSONAL USE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6C3753-8199-5B7C-9E21-00631D48E2F0}"/>
              </a:ext>
            </a:extLst>
          </p:cNvPr>
          <p:cNvSpPr txBox="1"/>
          <p:nvPr/>
        </p:nvSpPr>
        <p:spPr>
          <a:xfrm>
            <a:off x="6983485" y="3359728"/>
            <a:ext cx="4321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Multi Dimensional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Arrays</a:t>
            </a:r>
            <a:endParaRPr lang="en-US" sz="3200" dirty="0">
              <a:solidFill>
                <a:schemeClr val="bg1"/>
              </a:solidFill>
              <a:latin typeface="MADE Okine Sans PERSONAL USE" pitchFamily="50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92ECD4-7C53-CF10-0818-2BFF63CA267B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H="1">
            <a:off x="3349092" y="1957368"/>
            <a:ext cx="2746908" cy="1402361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3FDEA40-5F44-E095-38A7-B64307A44B75}"/>
              </a:ext>
            </a:extLst>
          </p:cNvPr>
          <p:cNvCxnSpPr>
            <a:cxnSpLocks/>
            <a:stCxn id="2" idx="2"/>
            <a:endCxn id="9" idx="0"/>
          </p:cNvCxnSpPr>
          <p:nvPr/>
        </p:nvCxnSpPr>
        <p:spPr>
          <a:xfrm>
            <a:off x="6096000" y="1957368"/>
            <a:ext cx="3048000" cy="1402360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71737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875C3E-444D-2268-2B15-1478B014008B}"/>
              </a:ext>
            </a:extLst>
          </p:cNvPr>
          <p:cNvSpPr txBox="1"/>
          <p:nvPr/>
        </p:nvSpPr>
        <p:spPr>
          <a:xfrm>
            <a:off x="841512" y="875508"/>
            <a:ext cx="1146838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MADE Okine Sans PERSONAL USE" pitchFamily="50" charset="0"/>
              </a:rPr>
              <a:t>Single Dimensional Arrays</a:t>
            </a:r>
          </a:p>
        </p:txBody>
      </p:sp>
      <p:pic>
        <p:nvPicPr>
          <p:cNvPr id="6" name="Picture 5" descr="A picture containing calendar&#10;&#10;Description automatically generated">
            <a:extLst>
              <a:ext uri="{FF2B5EF4-FFF2-40B4-BE49-F238E27FC236}">
                <a16:creationId xmlns:a16="http://schemas.microsoft.com/office/drawing/2014/main" id="{824AEC2A-585D-75BE-ECFA-B50DE41BDC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798" y="2349464"/>
            <a:ext cx="5284404" cy="3633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4025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1EF52B13-C9FA-C09A-029D-ACFE946BA0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765747"/>
              </p:ext>
            </p:extLst>
          </p:nvPr>
        </p:nvGraphicFramePr>
        <p:xfrm>
          <a:off x="1988534" y="3812802"/>
          <a:ext cx="8128000" cy="1219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662785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790244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940147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9162604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1251613"/>
                    </a:ext>
                  </a:extLst>
                </a:gridCol>
              </a:tblGrid>
              <a:tr h="1219200"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26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2536832" y="277426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1A47B-98A3-88B1-AF33-892BD1D6E9C0}"/>
              </a:ext>
            </a:extLst>
          </p:cNvPr>
          <p:cNvSpPr txBox="1"/>
          <p:nvPr/>
        </p:nvSpPr>
        <p:spPr>
          <a:xfrm>
            <a:off x="4124883" y="276525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FF6E4C-2CCC-0660-B428-0E869752371D}"/>
              </a:ext>
            </a:extLst>
          </p:cNvPr>
          <p:cNvSpPr txBox="1"/>
          <p:nvPr/>
        </p:nvSpPr>
        <p:spPr>
          <a:xfrm>
            <a:off x="5821162" y="2771262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240BA-E83C-08E9-814D-BA98AB794DB8}"/>
              </a:ext>
            </a:extLst>
          </p:cNvPr>
          <p:cNvSpPr txBox="1"/>
          <p:nvPr/>
        </p:nvSpPr>
        <p:spPr>
          <a:xfrm>
            <a:off x="7398171" y="277426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72B4B-C0A4-D5A3-946D-3B9D77E953F6}"/>
              </a:ext>
            </a:extLst>
          </p:cNvPr>
          <p:cNvSpPr txBox="1"/>
          <p:nvPr/>
        </p:nvSpPr>
        <p:spPr>
          <a:xfrm>
            <a:off x="9094450" y="277426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3467F2-327A-1429-C80B-2AD36D5FBEB5}"/>
              </a:ext>
            </a:extLst>
          </p:cNvPr>
          <p:cNvSpPr txBox="1"/>
          <p:nvPr/>
        </p:nvSpPr>
        <p:spPr>
          <a:xfrm>
            <a:off x="4065249" y="1275888"/>
            <a:ext cx="397456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Index Number</a:t>
            </a:r>
            <a:endParaRPr lang="en-US" sz="4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CC3DE4C-8C2E-A5F4-FFB5-EBA9E3569F59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2982989" y="2045329"/>
            <a:ext cx="3069545" cy="8520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C11B20C-AF2D-6F87-80A7-D437FA270731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 flipH="1">
            <a:off x="6044241" y="2045329"/>
            <a:ext cx="8293" cy="7259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B586DFE-99BD-D407-0B87-9A669FFA9076}"/>
              </a:ext>
            </a:extLst>
          </p:cNvPr>
          <p:cNvCxnSpPr>
            <a:cxnSpLocks/>
            <a:stCxn id="12" idx="2"/>
            <a:endCxn id="7" idx="0"/>
          </p:cNvCxnSpPr>
          <p:nvPr/>
        </p:nvCxnSpPr>
        <p:spPr>
          <a:xfrm flipH="1">
            <a:off x="4347962" y="2045329"/>
            <a:ext cx="1704572" cy="7199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06AAB55-F6C0-1B0F-9AED-B5C9CFC3EF20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6052534" y="2045329"/>
            <a:ext cx="3264995" cy="7289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8B4F8EB-8EA8-D4F4-1836-7F87681DB7A4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>
            <a:off x="6052534" y="2045329"/>
            <a:ext cx="1568716" cy="7289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0430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5B6FFB-FA17-36D0-AC95-A1FCB6BFD390}"/>
              </a:ext>
            </a:extLst>
          </p:cNvPr>
          <p:cNvSpPr txBox="1"/>
          <p:nvPr/>
        </p:nvSpPr>
        <p:spPr>
          <a:xfrm>
            <a:off x="489650" y="493486"/>
            <a:ext cx="74895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Variable Naming</a:t>
            </a:r>
          </a:p>
        </p:txBody>
      </p:sp>
      <p:pic>
        <p:nvPicPr>
          <p:cNvPr id="4" name="Picture 8" descr="Doge (meme) PNG images free download | Pngimg.com">
            <a:extLst>
              <a:ext uri="{FF2B5EF4-FFF2-40B4-BE49-F238E27FC236}">
                <a16:creationId xmlns:a16="http://schemas.microsoft.com/office/drawing/2014/main" id="{444CA6D8-73BF-45CA-9B7E-FA95C98E6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205" y="3647491"/>
            <a:ext cx="1790942" cy="1958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dog with a blue collar&#10;&#10;Description automatically generated with medium confidence">
            <a:extLst>
              <a:ext uri="{FF2B5EF4-FFF2-40B4-BE49-F238E27FC236}">
                <a16:creationId xmlns:a16="http://schemas.microsoft.com/office/drawing/2014/main" id="{3B7516ED-102B-6234-FAE7-C6E11F1F36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656" y="3684170"/>
            <a:ext cx="1725007" cy="19065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FD4140-5A74-FD54-08CE-30A8EE8F8CF9}"/>
              </a:ext>
            </a:extLst>
          </p:cNvPr>
          <p:cNvSpPr txBox="1"/>
          <p:nvPr/>
        </p:nvSpPr>
        <p:spPr>
          <a:xfrm>
            <a:off x="3605179" y="3184616"/>
            <a:ext cx="1789272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num</a:t>
            </a:r>
          </a:p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_num</a:t>
            </a:r>
          </a:p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Num</a:t>
            </a:r>
          </a:p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num_</a:t>
            </a:r>
          </a:p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num_1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CE39E8-B43A-4208-514F-6A3336636406}"/>
              </a:ext>
            </a:extLst>
          </p:cNvPr>
          <p:cNvSpPr txBox="1"/>
          <p:nvPr/>
        </p:nvSpPr>
        <p:spPr>
          <a:xfrm>
            <a:off x="7105600" y="3667967"/>
            <a:ext cx="180209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1num</a:t>
            </a:r>
          </a:p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+num</a:t>
            </a:r>
          </a:p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num_*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474C2AA-9997-EBD1-985E-6D06CF30221C}"/>
              </a:ext>
            </a:extLst>
          </p:cNvPr>
          <p:cNvCxnSpPr/>
          <p:nvPr/>
        </p:nvCxnSpPr>
        <p:spPr>
          <a:xfrm>
            <a:off x="6187934" y="2738534"/>
            <a:ext cx="0" cy="384458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BB776C6-7E79-CF05-4DA1-689F8645582B}"/>
              </a:ext>
            </a:extLst>
          </p:cNvPr>
          <p:cNvSpPr txBox="1"/>
          <p:nvPr/>
        </p:nvSpPr>
        <p:spPr>
          <a:xfrm>
            <a:off x="1610348" y="2415175"/>
            <a:ext cx="15295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6">
                    <a:lumMod val="60000"/>
                    <a:lumOff val="40000"/>
                  </a:schemeClr>
                </a:solidFill>
                <a:latin typeface="MADE Okine Sans PERSONAL USE" pitchFamily="50" charset="0"/>
              </a:rPr>
              <a:t>Valid</a:t>
            </a:r>
            <a:endParaRPr lang="en-US" sz="7200" dirty="0">
              <a:solidFill>
                <a:schemeClr val="accent6">
                  <a:lumMod val="60000"/>
                  <a:lumOff val="40000"/>
                </a:schemeClr>
              </a:solidFill>
              <a:latin typeface="MADE Okine Sans PERSONAL USE" pitchFamily="50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3761CE-FA23-D3F3-25F3-CED38A98FFEA}"/>
              </a:ext>
            </a:extLst>
          </p:cNvPr>
          <p:cNvSpPr txBox="1"/>
          <p:nvPr/>
        </p:nvSpPr>
        <p:spPr>
          <a:xfrm>
            <a:off x="9082120" y="2415174"/>
            <a:ext cx="19335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513F"/>
                </a:solidFill>
                <a:latin typeface="MADE Okine Sans PERSONAL USE" pitchFamily="50" charset="0"/>
              </a:rPr>
              <a:t>Invalid</a:t>
            </a:r>
            <a:endParaRPr lang="en-US" sz="7200" dirty="0">
              <a:solidFill>
                <a:srgbClr val="FF513F"/>
              </a:solidFill>
              <a:latin typeface="MADE Okine Sans PERSONAL U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87687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9931D9-3D08-BFB1-B4F1-DD308BB7372F}"/>
              </a:ext>
            </a:extLst>
          </p:cNvPr>
          <p:cNvSpPr txBox="1"/>
          <p:nvPr/>
        </p:nvSpPr>
        <p:spPr>
          <a:xfrm>
            <a:off x="801946" y="875508"/>
            <a:ext cx="761337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MADE Okine Sans PERSONAL USE" pitchFamily="50" charset="0"/>
              </a:rPr>
              <a:t>Storing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4124AB-9D5D-C11B-03CA-B828EFFF12E9}"/>
              </a:ext>
            </a:extLst>
          </p:cNvPr>
          <p:cNvSpPr txBox="1"/>
          <p:nvPr/>
        </p:nvSpPr>
        <p:spPr>
          <a:xfrm>
            <a:off x="801946" y="2825019"/>
            <a:ext cx="1050215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Store 10, 21, 60, 9, 11 in a single dimensional array </a:t>
            </a:r>
          </a:p>
        </p:txBody>
      </p:sp>
    </p:spTree>
    <p:extLst>
      <p:ext uri="{BB962C8B-B14F-4D97-AF65-F5344CB8AC3E}">
        <p14:creationId xmlns:p14="http://schemas.microsoft.com/office/powerpoint/2010/main" val="195980817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1EF52B13-C9FA-C09A-029D-ACFE946BA04C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2597427"/>
          <a:ext cx="8128000" cy="1219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662785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790244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940147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9162604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1251613"/>
                    </a:ext>
                  </a:extLst>
                </a:gridCol>
              </a:tblGrid>
              <a:tr h="1219200"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26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2588591" y="173221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1A47B-98A3-88B1-AF33-892BD1D6E9C0}"/>
              </a:ext>
            </a:extLst>
          </p:cNvPr>
          <p:cNvSpPr txBox="1"/>
          <p:nvPr/>
        </p:nvSpPr>
        <p:spPr>
          <a:xfrm>
            <a:off x="4176642" y="172320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FF6E4C-2CCC-0660-B428-0E869752371D}"/>
              </a:ext>
            </a:extLst>
          </p:cNvPr>
          <p:cNvSpPr txBox="1"/>
          <p:nvPr/>
        </p:nvSpPr>
        <p:spPr>
          <a:xfrm>
            <a:off x="5872921" y="172921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240BA-E83C-08E9-814D-BA98AB794DB8}"/>
              </a:ext>
            </a:extLst>
          </p:cNvPr>
          <p:cNvSpPr txBox="1"/>
          <p:nvPr/>
        </p:nvSpPr>
        <p:spPr>
          <a:xfrm>
            <a:off x="7449930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72B4B-C0A4-D5A3-946D-3B9D77E953F6}"/>
              </a:ext>
            </a:extLst>
          </p:cNvPr>
          <p:cNvSpPr txBox="1"/>
          <p:nvPr/>
        </p:nvSpPr>
        <p:spPr>
          <a:xfrm>
            <a:off x="9146209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6990544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1EF52B13-C9FA-C09A-029D-ACFE946BA04C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2597427"/>
          <a:ext cx="8128000" cy="1219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662785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790244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940147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9162604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1251613"/>
                    </a:ext>
                  </a:extLst>
                </a:gridCol>
              </a:tblGrid>
              <a:tr h="121920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26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2588591" y="173221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1A47B-98A3-88B1-AF33-892BD1D6E9C0}"/>
              </a:ext>
            </a:extLst>
          </p:cNvPr>
          <p:cNvSpPr txBox="1"/>
          <p:nvPr/>
        </p:nvSpPr>
        <p:spPr>
          <a:xfrm>
            <a:off x="4176642" y="172320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FF6E4C-2CCC-0660-B428-0E869752371D}"/>
              </a:ext>
            </a:extLst>
          </p:cNvPr>
          <p:cNvSpPr txBox="1"/>
          <p:nvPr/>
        </p:nvSpPr>
        <p:spPr>
          <a:xfrm>
            <a:off x="5872921" y="172921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240BA-E83C-08E9-814D-BA98AB794DB8}"/>
              </a:ext>
            </a:extLst>
          </p:cNvPr>
          <p:cNvSpPr txBox="1"/>
          <p:nvPr/>
        </p:nvSpPr>
        <p:spPr>
          <a:xfrm>
            <a:off x="7449930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72B4B-C0A4-D5A3-946D-3B9D77E953F6}"/>
              </a:ext>
            </a:extLst>
          </p:cNvPr>
          <p:cNvSpPr txBox="1"/>
          <p:nvPr/>
        </p:nvSpPr>
        <p:spPr>
          <a:xfrm>
            <a:off x="9146209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48093545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1EF52B13-C9FA-C09A-029D-ACFE946BA04C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2597427"/>
          <a:ext cx="8128000" cy="1219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662785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790244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940147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9162604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1251613"/>
                    </a:ext>
                  </a:extLst>
                </a:gridCol>
              </a:tblGrid>
              <a:tr h="121920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21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26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2588591" y="173221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1A47B-98A3-88B1-AF33-892BD1D6E9C0}"/>
              </a:ext>
            </a:extLst>
          </p:cNvPr>
          <p:cNvSpPr txBox="1"/>
          <p:nvPr/>
        </p:nvSpPr>
        <p:spPr>
          <a:xfrm>
            <a:off x="4176642" y="172320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FF6E4C-2CCC-0660-B428-0E869752371D}"/>
              </a:ext>
            </a:extLst>
          </p:cNvPr>
          <p:cNvSpPr txBox="1"/>
          <p:nvPr/>
        </p:nvSpPr>
        <p:spPr>
          <a:xfrm>
            <a:off x="5872921" y="172921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240BA-E83C-08E9-814D-BA98AB794DB8}"/>
              </a:ext>
            </a:extLst>
          </p:cNvPr>
          <p:cNvSpPr txBox="1"/>
          <p:nvPr/>
        </p:nvSpPr>
        <p:spPr>
          <a:xfrm>
            <a:off x="7449930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72B4B-C0A4-D5A3-946D-3B9D77E953F6}"/>
              </a:ext>
            </a:extLst>
          </p:cNvPr>
          <p:cNvSpPr txBox="1"/>
          <p:nvPr/>
        </p:nvSpPr>
        <p:spPr>
          <a:xfrm>
            <a:off x="9146209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50980027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1EF52B13-C9FA-C09A-029D-ACFE946BA04C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2597427"/>
          <a:ext cx="8128000" cy="1219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662785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790244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940147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9162604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1251613"/>
                    </a:ext>
                  </a:extLst>
                </a:gridCol>
              </a:tblGrid>
              <a:tr h="121920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21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60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26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2588591" y="173221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1A47B-98A3-88B1-AF33-892BD1D6E9C0}"/>
              </a:ext>
            </a:extLst>
          </p:cNvPr>
          <p:cNvSpPr txBox="1"/>
          <p:nvPr/>
        </p:nvSpPr>
        <p:spPr>
          <a:xfrm>
            <a:off x="4176642" y="172320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FF6E4C-2CCC-0660-B428-0E869752371D}"/>
              </a:ext>
            </a:extLst>
          </p:cNvPr>
          <p:cNvSpPr txBox="1"/>
          <p:nvPr/>
        </p:nvSpPr>
        <p:spPr>
          <a:xfrm>
            <a:off x="5872921" y="172921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240BA-E83C-08E9-814D-BA98AB794DB8}"/>
              </a:ext>
            </a:extLst>
          </p:cNvPr>
          <p:cNvSpPr txBox="1"/>
          <p:nvPr/>
        </p:nvSpPr>
        <p:spPr>
          <a:xfrm>
            <a:off x="7449930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72B4B-C0A4-D5A3-946D-3B9D77E953F6}"/>
              </a:ext>
            </a:extLst>
          </p:cNvPr>
          <p:cNvSpPr txBox="1"/>
          <p:nvPr/>
        </p:nvSpPr>
        <p:spPr>
          <a:xfrm>
            <a:off x="9146209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066182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1EF52B13-C9FA-C09A-029D-ACFE946BA04C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2597427"/>
          <a:ext cx="8128000" cy="1219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662785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790244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940147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9162604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1251613"/>
                    </a:ext>
                  </a:extLst>
                </a:gridCol>
              </a:tblGrid>
              <a:tr h="121920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21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60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9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26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2588591" y="173221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1A47B-98A3-88B1-AF33-892BD1D6E9C0}"/>
              </a:ext>
            </a:extLst>
          </p:cNvPr>
          <p:cNvSpPr txBox="1"/>
          <p:nvPr/>
        </p:nvSpPr>
        <p:spPr>
          <a:xfrm>
            <a:off x="4176642" y="172320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FF6E4C-2CCC-0660-B428-0E869752371D}"/>
              </a:ext>
            </a:extLst>
          </p:cNvPr>
          <p:cNvSpPr txBox="1"/>
          <p:nvPr/>
        </p:nvSpPr>
        <p:spPr>
          <a:xfrm>
            <a:off x="5872921" y="172921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240BA-E83C-08E9-814D-BA98AB794DB8}"/>
              </a:ext>
            </a:extLst>
          </p:cNvPr>
          <p:cNvSpPr txBox="1"/>
          <p:nvPr/>
        </p:nvSpPr>
        <p:spPr>
          <a:xfrm>
            <a:off x="7449930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72B4B-C0A4-D5A3-946D-3B9D77E953F6}"/>
              </a:ext>
            </a:extLst>
          </p:cNvPr>
          <p:cNvSpPr txBox="1"/>
          <p:nvPr/>
        </p:nvSpPr>
        <p:spPr>
          <a:xfrm>
            <a:off x="9146209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6766593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1EF52B13-C9FA-C09A-029D-ACFE946BA04C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2597427"/>
          <a:ext cx="8128000" cy="1219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662785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790244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940147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9162604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1251613"/>
                    </a:ext>
                  </a:extLst>
                </a:gridCol>
              </a:tblGrid>
              <a:tr h="121920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21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60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9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11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26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2588591" y="173221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1A47B-98A3-88B1-AF33-892BD1D6E9C0}"/>
              </a:ext>
            </a:extLst>
          </p:cNvPr>
          <p:cNvSpPr txBox="1"/>
          <p:nvPr/>
        </p:nvSpPr>
        <p:spPr>
          <a:xfrm>
            <a:off x="4176642" y="172320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FF6E4C-2CCC-0660-B428-0E869752371D}"/>
              </a:ext>
            </a:extLst>
          </p:cNvPr>
          <p:cNvSpPr txBox="1"/>
          <p:nvPr/>
        </p:nvSpPr>
        <p:spPr>
          <a:xfrm>
            <a:off x="5872921" y="172921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240BA-E83C-08E9-814D-BA98AB794DB8}"/>
              </a:ext>
            </a:extLst>
          </p:cNvPr>
          <p:cNvSpPr txBox="1"/>
          <p:nvPr/>
        </p:nvSpPr>
        <p:spPr>
          <a:xfrm>
            <a:off x="7449930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72B4B-C0A4-D5A3-946D-3B9D77E953F6}"/>
              </a:ext>
            </a:extLst>
          </p:cNvPr>
          <p:cNvSpPr txBox="1"/>
          <p:nvPr/>
        </p:nvSpPr>
        <p:spPr>
          <a:xfrm>
            <a:off x="9146209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8104569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1EF52B13-C9FA-C09A-029D-ACFE946BA04C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2597427"/>
          <a:ext cx="8128000" cy="12192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662785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790244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940147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9162604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1251613"/>
                    </a:ext>
                  </a:extLst>
                </a:gridCol>
              </a:tblGrid>
              <a:tr h="1219200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21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60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9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11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26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2588591" y="173221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1A47B-98A3-88B1-AF33-892BD1D6E9C0}"/>
              </a:ext>
            </a:extLst>
          </p:cNvPr>
          <p:cNvSpPr txBox="1"/>
          <p:nvPr/>
        </p:nvSpPr>
        <p:spPr>
          <a:xfrm>
            <a:off x="4176642" y="1723208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FF6E4C-2CCC-0660-B428-0E869752371D}"/>
              </a:ext>
            </a:extLst>
          </p:cNvPr>
          <p:cNvSpPr txBox="1"/>
          <p:nvPr/>
        </p:nvSpPr>
        <p:spPr>
          <a:xfrm>
            <a:off x="5872921" y="172921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240BA-E83C-08E9-814D-BA98AB794DB8}"/>
              </a:ext>
            </a:extLst>
          </p:cNvPr>
          <p:cNvSpPr txBox="1"/>
          <p:nvPr/>
        </p:nvSpPr>
        <p:spPr>
          <a:xfrm>
            <a:off x="7449930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72B4B-C0A4-D5A3-946D-3B9D77E953F6}"/>
              </a:ext>
            </a:extLst>
          </p:cNvPr>
          <p:cNvSpPr txBox="1"/>
          <p:nvPr/>
        </p:nvSpPr>
        <p:spPr>
          <a:xfrm>
            <a:off x="9146209" y="173221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3D0E9-6104-C02C-A193-51299BF4B2D9}"/>
              </a:ext>
            </a:extLst>
          </p:cNvPr>
          <p:cNvSpPr txBox="1"/>
          <p:nvPr/>
        </p:nvSpPr>
        <p:spPr>
          <a:xfrm>
            <a:off x="4833452" y="4569754"/>
            <a:ext cx="236097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Element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210C8B4-4455-A559-26AD-4D14BC181D2D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3207026" y="3429000"/>
            <a:ext cx="2806915" cy="11407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23286EC-4F96-924A-C7B8-5FCC2CC8BFA8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4742071" y="3578087"/>
            <a:ext cx="1271870" cy="9916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22F158-D8C1-A9D1-DE76-00FAD6A17087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13941" y="3578087"/>
            <a:ext cx="82059" cy="9916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4C72FFC-EAC4-48E9-9F7A-DF65B8E43EC3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13941" y="3578087"/>
            <a:ext cx="1555262" cy="9916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3681C1C-D7BC-5C3A-2E59-F3B667020159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13941" y="3578087"/>
            <a:ext cx="3132268" cy="9916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4730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875C3E-444D-2268-2B15-1478B014008B}"/>
              </a:ext>
            </a:extLst>
          </p:cNvPr>
          <p:cNvSpPr txBox="1"/>
          <p:nvPr/>
        </p:nvSpPr>
        <p:spPr>
          <a:xfrm>
            <a:off x="841513" y="875508"/>
            <a:ext cx="76133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Declaration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643DB3-E52E-ED1C-81F0-659528B77AB1}"/>
              </a:ext>
            </a:extLst>
          </p:cNvPr>
          <p:cNvSpPr txBox="1"/>
          <p:nvPr/>
        </p:nvSpPr>
        <p:spPr>
          <a:xfrm>
            <a:off x="1690978" y="2692860"/>
            <a:ext cx="965950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MADE Okine Sans PERSONAL USE" pitchFamily="50" charset="0"/>
              </a:rPr>
              <a:t>DataType</a:t>
            </a:r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  </a:t>
            </a:r>
            <a:r>
              <a:rPr lang="en-US" sz="4400" dirty="0" err="1">
                <a:solidFill>
                  <a:schemeClr val="bg1"/>
                </a:solidFill>
                <a:latin typeface="MADE Okine Sans PERSONAL USE" pitchFamily="50" charset="0"/>
              </a:rPr>
              <a:t>ArrayName</a:t>
            </a:r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[</a:t>
            </a:r>
            <a:r>
              <a:rPr lang="en-US" sz="4400" dirty="0" err="1">
                <a:solidFill>
                  <a:schemeClr val="bg1"/>
                </a:solidFill>
                <a:latin typeface="MADE Okine Sans PERSONAL USE" pitchFamily="50" charset="0"/>
              </a:rPr>
              <a:t>arraySize</a:t>
            </a:r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];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C9260EC-91C1-B1DB-4484-42DAB07E910F}"/>
              </a:ext>
            </a:extLst>
          </p:cNvPr>
          <p:cNvSpPr txBox="1"/>
          <p:nvPr/>
        </p:nvSpPr>
        <p:spPr>
          <a:xfrm>
            <a:off x="4407674" y="4352557"/>
            <a:ext cx="656686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MADE Okine Sans PERSONAL USE" pitchFamily="50" charset="0"/>
              </a:rPr>
              <a:t>Int </a:t>
            </a:r>
            <a:r>
              <a:rPr lang="en-US" sz="6000" dirty="0" err="1">
                <a:solidFill>
                  <a:schemeClr val="bg1"/>
                </a:solidFill>
                <a:latin typeface="MADE Okine Sans PERSONAL USE" pitchFamily="50" charset="0"/>
              </a:rPr>
              <a:t>arr</a:t>
            </a:r>
            <a:r>
              <a:rPr lang="en-US" sz="6000" dirty="0">
                <a:solidFill>
                  <a:schemeClr val="bg1"/>
                </a:solidFill>
                <a:latin typeface="MADE Okine Sans PERSONAL USE" pitchFamily="50" charset="0"/>
              </a:rPr>
              <a:t>[5];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4508898-F3CD-7967-BDDD-D4E8A8CA840E}"/>
              </a:ext>
            </a:extLst>
          </p:cNvPr>
          <p:cNvCxnSpPr/>
          <p:nvPr/>
        </p:nvCxnSpPr>
        <p:spPr>
          <a:xfrm>
            <a:off x="3089082" y="3305114"/>
            <a:ext cx="1497496" cy="12324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A834747-32F2-58FC-26FE-E0A517C14178}"/>
              </a:ext>
            </a:extLst>
          </p:cNvPr>
          <p:cNvCxnSpPr>
            <a:cxnSpLocks/>
          </p:cNvCxnSpPr>
          <p:nvPr/>
        </p:nvCxnSpPr>
        <p:spPr>
          <a:xfrm>
            <a:off x="5593743" y="3427911"/>
            <a:ext cx="390939" cy="11096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A3F5697-27D1-0FAE-DFE6-8483B0F4A327}"/>
              </a:ext>
            </a:extLst>
          </p:cNvPr>
          <p:cNvCxnSpPr>
            <a:cxnSpLocks/>
          </p:cNvCxnSpPr>
          <p:nvPr/>
        </p:nvCxnSpPr>
        <p:spPr>
          <a:xfrm flipH="1">
            <a:off x="6991847" y="3291203"/>
            <a:ext cx="719138" cy="12463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65558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0690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19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Declare an array to store 80, 70, 23, 1, 34 and print the array.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252EFB-C963-E137-399A-C184E24549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3993" y="3705035"/>
            <a:ext cx="6905423" cy="222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269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2" name="Picture 2" descr="Naming things is hard : r/ProgrammerHumor">
            <a:extLst>
              <a:ext uri="{FF2B5EF4-FFF2-40B4-BE49-F238E27FC236}">
                <a16:creationId xmlns:a16="http://schemas.microsoft.com/office/drawing/2014/main" id="{B00F8AE9-2C97-7E4D-D565-DFCCFFDEE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5799" y="896987"/>
            <a:ext cx="5740402" cy="506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951974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2581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20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2322886"/>
            <a:ext cx="11308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Get user values for an array size of 10 and print the values.</a:t>
            </a:r>
          </a:p>
        </p:txBody>
      </p:sp>
    </p:spTree>
    <p:extLst>
      <p:ext uri="{BB962C8B-B14F-4D97-AF65-F5344CB8AC3E}">
        <p14:creationId xmlns:p14="http://schemas.microsoft.com/office/powerpoint/2010/main" val="141179972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0321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21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2322886"/>
            <a:ext cx="113086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Declare an array to get marks for a module from 10 students and print the total and the average marks of those students.</a:t>
            </a:r>
          </a:p>
        </p:txBody>
      </p:sp>
    </p:spTree>
    <p:extLst>
      <p:ext uri="{BB962C8B-B14F-4D97-AF65-F5344CB8AC3E}">
        <p14:creationId xmlns:p14="http://schemas.microsoft.com/office/powerpoint/2010/main" val="215391394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184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22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84332"/>
            <a:ext cx="1130865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Declare two arrays(array size = 5) and add those two arrays. Assign the sum of those values into a third array.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pPr marL="857250" indent="-857250">
              <a:buFont typeface="+mj-lt"/>
              <a:buAutoNum type="romanLcPeriod"/>
            </a:pPr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Array 1 = 10,20,30,40,50</a:t>
            </a:r>
          </a:p>
          <a:p>
            <a:pPr marL="857250" indent="-857250">
              <a:buFont typeface="+mj-lt"/>
              <a:buAutoNum type="romanLcPeriod"/>
            </a:pPr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Array 2 = 11,22,33,44,55</a:t>
            </a:r>
            <a:endParaRPr lang="en-US" sz="4000" dirty="0">
              <a:solidFill>
                <a:schemeClr val="bg1"/>
              </a:solidFill>
              <a:latin typeface="MADE Okine Sans PERSONAL U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3853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875C3E-444D-2268-2B15-1478B014008B}"/>
              </a:ext>
            </a:extLst>
          </p:cNvPr>
          <p:cNvSpPr txBox="1"/>
          <p:nvPr/>
        </p:nvSpPr>
        <p:spPr>
          <a:xfrm>
            <a:off x="841513" y="875508"/>
            <a:ext cx="108559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Multi Dimensional Arrays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B0C962-0A26-CEA1-027C-9A3DD60B6D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4" b="19439"/>
          <a:stretch/>
        </p:blipFill>
        <p:spPr>
          <a:xfrm>
            <a:off x="3860383" y="2648000"/>
            <a:ext cx="3894764" cy="303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5272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A655463-A8A5-AC5B-4DC4-C1DCFCE2CFDC}"/>
              </a:ext>
            </a:extLst>
          </p:cNvPr>
          <p:cNvSpPr txBox="1"/>
          <p:nvPr/>
        </p:nvSpPr>
        <p:spPr>
          <a:xfrm>
            <a:off x="5391430" y="725272"/>
            <a:ext cx="159596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Rows</a:t>
            </a:r>
            <a:endParaRPr lang="en-US" sz="4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7A7D39-BD30-FB14-013F-212BB52812EC}"/>
              </a:ext>
            </a:extLst>
          </p:cNvPr>
          <p:cNvCxnSpPr/>
          <p:nvPr/>
        </p:nvCxnSpPr>
        <p:spPr>
          <a:xfrm>
            <a:off x="3715025" y="2746417"/>
            <a:ext cx="476195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D8E23F8-2A91-71CC-C4A3-4CBBA609CFC0}"/>
              </a:ext>
            </a:extLst>
          </p:cNvPr>
          <p:cNvCxnSpPr/>
          <p:nvPr/>
        </p:nvCxnSpPr>
        <p:spPr>
          <a:xfrm>
            <a:off x="3715025" y="3674287"/>
            <a:ext cx="476195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7220A8F-7A59-1890-981B-3C578023F449}"/>
              </a:ext>
            </a:extLst>
          </p:cNvPr>
          <p:cNvCxnSpPr/>
          <p:nvPr/>
        </p:nvCxnSpPr>
        <p:spPr>
          <a:xfrm>
            <a:off x="3715025" y="4658383"/>
            <a:ext cx="4761950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97291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A655463-A8A5-AC5B-4DC4-C1DCFCE2CFDC}"/>
              </a:ext>
            </a:extLst>
          </p:cNvPr>
          <p:cNvSpPr txBox="1"/>
          <p:nvPr/>
        </p:nvSpPr>
        <p:spPr>
          <a:xfrm>
            <a:off x="4968463" y="851168"/>
            <a:ext cx="248476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Columns</a:t>
            </a:r>
            <a:endParaRPr lang="en-US" sz="4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7A7D39-BD30-FB14-013F-212BB52812EC}"/>
              </a:ext>
            </a:extLst>
          </p:cNvPr>
          <p:cNvCxnSpPr>
            <a:cxnSpLocks/>
          </p:cNvCxnSpPr>
          <p:nvPr/>
        </p:nvCxnSpPr>
        <p:spPr>
          <a:xfrm>
            <a:off x="3913807" y="2718305"/>
            <a:ext cx="0" cy="202597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FEB3D84-7A9A-1499-6E33-6773F757F4B5}"/>
              </a:ext>
            </a:extLst>
          </p:cNvPr>
          <p:cNvCxnSpPr>
            <a:cxnSpLocks/>
          </p:cNvCxnSpPr>
          <p:nvPr/>
        </p:nvCxnSpPr>
        <p:spPr>
          <a:xfrm>
            <a:off x="5364920" y="2718305"/>
            <a:ext cx="0" cy="202597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7EE8E4D-981B-2320-F0B8-D5A93B2815B2}"/>
              </a:ext>
            </a:extLst>
          </p:cNvPr>
          <p:cNvCxnSpPr>
            <a:cxnSpLocks/>
          </p:cNvCxnSpPr>
          <p:nvPr/>
        </p:nvCxnSpPr>
        <p:spPr>
          <a:xfrm>
            <a:off x="6875667" y="2718305"/>
            <a:ext cx="0" cy="202597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C7389D-8B2E-FFAD-C770-26E8A9D91331}"/>
              </a:ext>
            </a:extLst>
          </p:cNvPr>
          <p:cNvCxnSpPr>
            <a:cxnSpLocks/>
          </p:cNvCxnSpPr>
          <p:nvPr/>
        </p:nvCxnSpPr>
        <p:spPr>
          <a:xfrm>
            <a:off x="8271563" y="2718305"/>
            <a:ext cx="0" cy="202597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05916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655463-A8A5-AC5B-4DC4-C1DCFCE2CFDC}"/>
              </a:ext>
            </a:extLst>
          </p:cNvPr>
          <p:cNvSpPr txBox="1"/>
          <p:nvPr/>
        </p:nvSpPr>
        <p:spPr>
          <a:xfrm>
            <a:off x="777360" y="411407"/>
            <a:ext cx="503684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Index Numbers</a:t>
            </a:r>
            <a:endParaRPr lang="en-US" sz="4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2E53449-6CDD-E905-1939-B8CECA8B26DF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2428464" y="1180848"/>
            <a:ext cx="867318" cy="1165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77471C4-4696-047A-C21D-7D6D2660B6F4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3295782" y="1180848"/>
            <a:ext cx="1822974" cy="4114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42630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9931D9-3D08-BFB1-B4F1-DD308BB7372F}"/>
              </a:ext>
            </a:extLst>
          </p:cNvPr>
          <p:cNvSpPr txBox="1"/>
          <p:nvPr/>
        </p:nvSpPr>
        <p:spPr>
          <a:xfrm>
            <a:off x="801946" y="875508"/>
            <a:ext cx="76133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Storing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4124AB-9D5D-C11B-03CA-B828EFFF12E9}"/>
              </a:ext>
            </a:extLst>
          </p:cNvPr>
          <p:cNvSpPr txBox="1"/>
          <p:nvPr/>
        </p:nvSpPr>
        <p:spPr>
          <a:xfrm>
            <a:off x="801946" y="2825019"/>
            <a:ext cx="1050215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Store 10, 21, 60, 9, 11, 2, 4, 10, 3, 45, 65, 9 in a two dimensional array </a:t>
            </a:r>
          </a:p>
        </p:txBody>
      </p:sp>
    </p:spTree>
    <p:extLst>
      <p:ext uri="{BB962C8B-B14F-4D97-AF65-F5344CB8AC3E}">
        <p14:creationId xmlns:p14="http://schemas.microsoft.com/office/powerpoint/2010/main" val="210293017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8886000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527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6B8296-631A-329C-DD3A-86A430C7C7B4}"/>
              </a:ext>
            </a:extLst>
          </p:cNvPr>
          <p:cNvSpPr txBox="1"/>
          <p:nvPr/>
        </p:nvSpPr>
        <p:spPr>
          <a:xfrm>
            <a:off x="750625" y="1213009"/>
            <a:ext cx="1069074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MADE Okine Sans PERSONAL USE" pitchFamily="50" charset="0"/>
              </a:rPr>
              <a:t>Code::Blocks</a:t>
            </a:r>
          </a:p>
        </p:txBody>
      </p:sp>
      <p:pic>
        <p:nvPicPr>
          <p:cNvPr id="7" name="Picture 6" descr="A person with a mustache&#10;&#10;Description automatically generated with low confidence">
            <a:extLst>
              <a:ext uri="{FF2B5EF4-FFF2-40B4-BE49-F238E27FC236}">
                <a16:creationId xmlns:a16="http://schemas.microsoft.com/office/drawing/2014/main" id="{A4C82161-DCD1-4B42-7DB0-974B8EC214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248" y="3849357"/>
            <a:ext cx="20955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5183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5263444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4060365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555826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>
                        <a:solidFill>
                          <a:schemeClr val="bg1"/>
                        </a:solidFill>
                        <a:latin typeface="MADE Okine Sans PERSONAL USE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4185699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44598297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88674" cy="785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2E951-FE1F-3595-0FEF-C496533BB850}"/>
              </a:ext>
            </a:extLst>
          </p:cNvPr>
          <p:cNvSpPr txBox="1"/>
          <p:nvPr/>
        </p:nvSpPr>
        <p:spPr>
          <a:xfrm>
            <a:off x="5347253" y="5321554"/>
            <a:ext cx="17811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(0,2)</a:t>
            </a:r>
          </a:p>
        </p:txBody>
      </p:sp>
    </p:spTree>
    <p:extLst>
      <p:ext uri="{BB962C8B-B14F-4D97-AF65-F5344CB8AC3E}">
        <p14:creationId xmlns:p14="http://schemas.microsoft.com/office/powerpoint/2010/main" val="367963428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88674" cy="785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2E951-FE1F-3595-0FEF-C496533BB850}"/>
              </a:ext>
            </a:extLst>
          </p:cNvPr>
          <p:cNvSpPr txBox="1"/>
          <p:nvPr/>
        </p:nvSpPr>
        <p:spPr>
          <a:xfrm>
            <a:off x="5347253" y="5321554"/>
            <a:ext cx="19075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(0,2)</a:t>
            </a:r>
          </a:p>
        </p:txBody>
      </p:sp>
    </p:spTree>
    <p:extLst>
      <p:ext uri="{BB962C8B-B14F-4D97-AF65-F5344CB8AC3E}">
        <p14:creationId xmlns:p14="http://schemas.microsoft.com/office/powerpoint/2010/main" val="412616415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88674" cy="785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45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2E951-FE1F-3595-0FEF-C496533BB850}"/>
              </a:ext>
            </a:extLst>
          </p:cNvPr>
          <p:cNvSpPr txBox="1"/>
          <p:nvPr/>
        </p:nvSpPr>
        <p:spPr>
          <a:xfrm>
            <a:off x="5347253" y="5321554"/>
            <a:ext cx="17811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(2,1)</a:t>
            </a:r>
          </a:p>
        </p:txBody>
      </p:sp>
    </p:spTree>
    <p:extLst>
      <p:ext uri="{BB962C8B-B14F-4D97-AF65-F5344CB8AC3E}">
        <p14:creationId xmlns:p14="http://schemas.microsoft.com/office/powerpoint/2010/main" val="22841319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88674" cy="785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2E951-FE1F-3595-0FEF-C496533BB850}"/>
              </a:ext>
            </a:extLst>
          </p:cNvPr>
          <p:cNvSpPr txBox="1"/>
          <p:nvPr/>
        </p:nvSpPr>
        <p:spPr>
          <a:xfrm>
            <a:off x="5347253" y="5321554"/>
            <a:ext cx="14958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(1,1)</a:t>
            </a:r>
          </a:p>
        </p:txBody>
      </p:sp>
    </p:spTree>
    <p:extLst>
      <p:ext uri="{BB962C8B-B14F-4D97-AF65-F5344CB8AC3E}">
        <p14:creationId xmlns:p14="http://schemas.microsoft.com/office/powerpoint/2010/main" val="407103283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EDB90-ECCE-8553-6E9B-121C5B4C5A27}"/>
              </a:ext>
            </a:extLst>
          </p:cNvPr>
          <p:cNvSpPr txBox="1"/>
          <p:nvPr/>
        </p:nvSpPr>
        <p:spPr>
          <a:xfrm>
            <a:off x="3715026" y="1347905"/>
            <a:ext cx="488674" cy="785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graphicFrame>
        <p:nvGraphicFramePr>
          <p:cNvPr id="4" name="Table 10">
            <a:extLst>
              <a:ext uri="{FF2B5EF4-FFF2-40B4-BE49-F238E27FC236}">
                <a16:creationId xmlns:a16="http://schemas.microsoft.com/office/drawing/2014/main" id="{CD607C45-B753-19FC-8EBE-8CDE2D32803A}"/>
              </a:ext>
            </a:extLst>
          </p:cNvPr>
          <p:cNvGraphicFramePr>
            <a:graphicFrameLocks noGrp="1"/>
          </p:cNvGraphicFramePr>
          <p:nvPr/>
        </p:nvGraphicFramePr>
        <p:xfrm>
          <a:off x="3209234" y="2219984"/>
          <a:ext cx="5773532" cy="290860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43383">
                  <a:extLst>
                    <a:ext uri="{9D8B030D-6E8A-4147-A177-3AD203B41FA5}">
                      <a16:colId xmlns:a16="http://schemas.microsoft.com/office/drawing/2014/main" val="62231443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310676720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1575386656"/>
                    </a:ext>
                  </a:extLst>
                </a:gridCol>
                <a:gridCol w="1443383">
                  <a:extLst>
                    <a:ext uri="{9D8B030D-6E8A-4147-A177-3AD203B41FA5}">
                      <a16:colId xmlns:a16="http://schemas.microsoft.com/office/drawing/2014/main" val="929719456"/>
                    </a:ext>
                  </a:extLst>
                </a:gridCol>
              </a:tblGrid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992196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10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30467"/>
                  </a:ext>
                </a:extLst>
              </a:tr>
              <a:tr h="9695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65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>
                          <a:solidFill>
                            <a:schemeClr val="bg1"/>
                          </a:solidFill>
                          <a:latin typeface="MADE Okine Sans PERSONAL USE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9581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B8C3E38-2C52-4770-5F23-34A2173F3E87}"/>
              </a:ext>
            </a:extLst>
          </p:cNvPr>
          <p:cNvSpPr txBox="1"/>
          <p:nvPr/>
        </p:nvSpPr>
        <p:spPr>
          <a:xfrm>
            <a:off x="8030819" y="1371406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5B5923-9608-09FD-239C-6F5D4AE6EDDF}"/>
              </a:ext>
            </a:extLst>
          </p:cNvPr>
          <p:cNvSpPr txBox="1"/>
          <p:nvPr/>
        </p:nvSpPr>
        <p:spPr>
          <a:xfrm>
            <a:off x="6533324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2FEF2-28E0-B843-286A-42B0D2CC2898}"/>
              </a:ext>
            </a:extLst>
          </p:cNvPr>
          <p:cNvSpPr txBox="1"/>
          <p:nvPr/>
        </p:nvSpPr>
        <p:spPr>
          <a:xfrm>
            <a:off x="5124175" y="1347904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1BFC3-4DE1-4684-A6F1-69FA85BA030F}"/>
              </a:ext>
            </a:extLst>
          </p:cNvPr>
          <p:cNvSpPr txBox="1"/>
          <p:nvPr/>
        </p:nvSpPr>
        <p:spPr>
          <a:xfrm>
            <a:off x="2422939" y="236169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97A16-AAC9-4C64-C652-AAA6BEA8A1EF}"/>
              </a:ext>
            </a:extLst>
          </p:cNvPr>
          <p:cNvSpPr txBox="1"/>
          <p:nvPr/>
        </p:nvSpPr>
        <p:spPr>
          <a:xfrm>
            <a:off x="2422939" y="328956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E37D22-F1B1-9D07-7429-3F6B67B4D4FB}"/>
              </a:ext>
            </a:extLst>
          </p:cNvPr>
          <p:cNvSpPr txBox="1"/>
          <p:nvPr/>
        </p:nvSpPr>
        <p:spPr>
          <a:xfrm>
            <a:off x="2418525" y="4217437"/>
            <a:ext cx="4461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2E951-FE1F-3595-0FEF-C496533BB850}"/>
              </a:ext>
            </a:extLst>
          </p:cNvPr>
          <p:cNvSpPr txBox="1"/>
          <p:nvPr/>
        </p:nvSpPr>
        <p:spPr>
          <a:xfrm>
            <a:off x="5347253" y="5321554"/>
            <a:ext cx="14958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(1,1)</a:t>
            </a:r>
          </a:p>
        </p:txBody>
      </p:sp>
    </p:spTree>
    <p:extLst>
      <p:ext uri="{BB962C8B-B14F-4D97-AF65-F5344CB8AC3E}">
        <p14:creationId xmlns:p14="http://schemas.microsoft.com/office/powerpoint/2010/main" val="2666277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A6B461-D00C-8D39-562E-D9460A8004FF}"/>
              </a:ext>
            </a:extLst>
          </p:cNvPr>
          <p:cNvSpPr txBox="1"/>
          <p:nvPr/>
        </p:nvSpPr>
        <p:spPr>
          <a:xfrm>
            <a:off x="761847" y="2490281"/>
            <a:ext cx="10668305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600" dirty="0">
                <a:solidFill>
                  <a:schemeClr val="bg1"/>
                </a:solidFill>
                <a:latin typeface="MADE Okine Sans PERSONAL USE" pitchFamily="50" charset="0"/>
              </a:rPr>
              <a:t>Basic Structure</a:t>
            </a:r>
          </a:p>
        </p:txBody>
      </p:sp>
    </p:spTree>
    <p:extLst>
      <p:ext uri="{BB962C8B-B14F-4D97-AF65-F5344CB8AC3E}">
        <p14:creationId xmlns:p14="http://schemas.microsoft.com/office/powerpoint/2010/main" val="19281502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875C3E-444D-2268-2B15-1478B014008B}"/>
              </a:ext>
            </a:extLst>
          </p:cNvPr>
          <p:cNvSpPr txBox="1"/>
          <p:nvPr/>
        </p:nvSpPr>
        <p:spPr>
          <a:xfrm>
            <a:off x="841513" y="875508"/>
            <a:ext cx="76133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Declaration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643DB3-E52E-ED1C-81F0-659528B77AB1}"/>
              </a:ext>
            </a:extLst>
          </p:cNvPr>
          <p:cNvSpPr txBox="1"/>
          <p:nvPr/>
        </p:nvSpPr>
        <p:spPr>
          <a:xfrm>
            <a:off x="1406308" y="2676090"/>
            <a:ext cx="995468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  <a:latin typeface="MADE Okine Sans PERSONAL USE" pitchFamily="50" charset="0"/>
              </a:rPr>
              <a:t>DataType</a:t>
            </a: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  </a:t>
            </a:r>
            <a:r>
              <a:rPr lang="en-US" sz="4000" dirty="0" err="1">
                <a:solidFill>
                  <a:schemeClr val="bg1"/>
                </a:solidFill>
                <a:latin typeface="MADE Okine Sans PERSONAL USE" pitchFamily="50" charset="0"/>
              </a:rPr>
              <a:t>ArrayName</a:t>
            </a:r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[Rows][Columns];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C9260EC-91C1-B1DB-4484-42DAB07E910F}"/>
              </a:ext>
            </a:extLst>
          </p:cNvPr>
          <p:cNvSpPr txBox="1"/>
          <p:nvPr/>
        </p:nvSpPr>
        <p:spPr>
          <a:xfrm>
            <a:off x="4407674" y="4352557"/>
            <a:ext cx="656686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MADE Okine Sans PERSONAL USE" pitchFamily="50" charset="0"/>
              </a:rPr>
              <a:t>Int </a:t>
            </a:r>
            <a:r>
              <a:rPr lang="en-US" sz="6000" dirty="0" err="1">
                <a:solidFill>
                  <a:schemeClr val="bg1"/>
                </a:solidFill>
                <a:latin typeface="MADE Okine Sans PERSONAL USE" pitchFamily="50" charset="0"/>
              </a:rPr>
              <a:t>arr</a:t>
            </a:r>
            <a:r>
              <a:rPr lang="en-US" sz="6000" dirty="0">
                <a:solidFill>
                  <a:schemeClr val="bg1"/>
                </a:solidFill>
                <a:latin typeface="MADE Okine Sans PERSONAL USE" pitchFamily="50" charset="0"/>
              </a:rPr>
              <a:t>[3][2];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4508898-F3CD-7967-BDDD-D4E8A8CA840E}"/>
              </a:ext>
            </a:extLst>
          </p:cNvPr>
          <p:cNvCxnSpPr/>
          <p:nvPr/>
        </p:nvCxnSpPr>
        <p:spPr>
          <a:xfrm>
            <a:off x="3089082" y="3305114"/>
            <a:ext cx="1497496" cy="12324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A834747-32F2-58FC-26FE-E0A517C14178}"/>
              </a:ext>
            </a:extLst>
          </p:cNvPr>
          <p:cNvCxnSpPr>
            <a:cxnSpLocks/>
          </p:cNvCxnSpPr>
          <p:nvPr/>
        </p:nvCxnSpPr>
        <p:spPr>
          <a:xfrm>
            <a:off x="5593743" y="3427911"/>
            <a:ext cx="390939" cy="11096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A3F5697-27D1-0FAE-DFE6-8483B0F4A327}"/>
              </a:ext>
            </a:extLst>
          </p:cNvPr>
          <p:cNvCxnSpPr>
            <a:cxnSpLocks/>
          </p:cNvCxnSpPr>
          <p:nvPr/>
        </p:nvCxnSpPr>
        <p:spPr>
          <a:xfrm flipH="1">
            <a:off x="6991847" y="3291203"/>
            <a:ext cx="719138" cy="12463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112D9E2-A7B4-81D2-612F-7F9DD1D05B5D}"/>
              </a:ext>
            </a:extLst>
          </p:cNvPr>
          <p:cNvCxnSpPr>
            <a:cxnSpLocks/>
          </p:cNvCxnSpPr>
          <p:nvPr/>
        </p:nvCxnSpPr>
        <p:spPr>
          <a:xfrm flipH="1">
            <a:off x="7835900" y="3270637"/>
            <a:ext cx="1566063" cy="12669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78303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1940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23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ADE Okine Sans PERSONAL USE" pitchFamily="50" charset="0"/>
              </a:rPr>
              <a:t>Declare a 2D array which contains two rows and two columns to store 80, 70, 23, 1 and print the array.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F9406D-EBD8-0CAD-267D-139D3209E5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04"/>
          <a:stretch/>
        </p:blipFill>
        <p:spPr>
          <a:xfrm>
            <a:off x="2692527" y="4028782"/>
            <a:ext cx="6806945" cy="1980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16815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2517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24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Print the previous array as a matrix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B9BB6D-D628-41CD-BCC6-E6CE7FA09C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322" y="3429000"/>
            <a:ext cx="9109356" cy="191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9367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1940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25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Declare a 2D array which contains three rows and two columns and get user inputs. After getting inputs display the array elements in 3x2 matrix</a:t>
            </a:r>
          </a:p>
        </p:txBody>
      </p:sp>
    </p:spTree>
    <p:extLst>
      <p:ext uri="{BB962C8B-B14F-4D97-AF65-F5344CB8AC3E}">
        <p14:creationId xmlns:p14="http://schemas.microsoft.com/office/powerpoint/2010/main" val="389430079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A8EB42-15D6-3F86-2682-F298113AF465}"/>
              </a:ext>
            </a:extLst>
          </p:cNvPr>
          <p:cNvSpPr txBox="1"/>
          <p:nvPr/>
        </p:nvSpPr>
        <p:spPr>
          <a:xfrm>
            <a:off x="489650" y="493486"/>
            <a:ext cx="51940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Problem 26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C4950-D2FC-6AE3-F4C2-F42477F52A67}"/>
              </a:ext>
            </a:extLst>
          </p:cNvPr>
          <p:cNvSpPr txBox="1"/>
          <p:nvPr/>
        </p:nvSpPr>
        <p:spPr>
          <a:xfrm>
            <a:off x="441675" y="1976150"/>
            <a:ext cx="1130865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Get the sum of following 2D arrays and assign the values into a third array. </a:t>
            </a:r>
          </a:p>
          <a:p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Print the output of the third array.</a:t>
            </a:r>
          </a:p>
          <a:p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  <a:p>
            <a:pPr marL="857250" indent="-857250">
              <a:buFont typeface="+mj-lt"/>
              <a:buAutoNum type="romanLcPeriod"/>
            </a:pPr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Array 01 = 10, 20, 30, 40</a:t>
            </a:r>
          </a:p>
          <a:p>
            <a:pPr marL="857250" indent="-857250">
              <a:buFont typeface="+mj-lt"/>
              <a:buAutoNum type="romanLcPeriod"/>
            </a:pPr>
            <a:r>
              <a:rPr lang="en-US" sz="4400" dirty="0">
                <a:solidFill>
                  <a:schemeClr val="bg1"/>
                </a:solidFill>
                <a:latin typeface="MADE Okine Sans PERSONAL USE" pitchFamily="50" charset="0"/>
              </a:rPr>
              <a:t>Array 02 =  11, 22, 33, 44</a:t>
            </a:r>
          </a:p>
        </p:txBody>
      </p:sp>
    </p:spTree>
    <p:extLst>
      <p:ext uri="{BB962C8B-B14F-4D97-AF65-F5344CB8AC3E}">
        <p14:creationId xmlns:p14="http://schemas.microsoft.com/office/powerpoint/2010/main" val="226898309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C17EE-B0C1-61AD-5415-08AED933AAF1}"/>
              </a:ext>
            </a:extLst>
          </p:cNvPr>
          <p:cNvSpPr txBox="1"/>
          <p:nvPr/>
        </p:nvSpPr>
        <p:spPr>
          <a:xfrm>
            <a:off x="3170359" y="2636475"/>
            <a:ext cx="5851282" cy="15850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700" dirty="0">
                <a:solidFill>
                  <a:schemeClr val="bg1"/>
                </a:solidFill>
                <a:latin typeface="MADE Okine Sans PERSONAL USE" pitchFamily="50" charset="0"/>
              </a:rPr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299953525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1599416" y="891051"/>
            <a:ext cx="89931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ADE Okine Sans PERSONAL USE" pitchFamily="50" charset="0"/>
              </a:rPr>
              <a:t>What is a Function ?</a:t>
            </a:r>
          </a:p>
        </p:txBody>
      </p:sp>
      <p:pic>
        <p:nvPicPr>
          <p:cNvPr id="6" name="Picture 2" descr="They Make the Watches. You Change the Straps | WIRED">
            <a:extLst>
              <a:ext uri="{FF2B5EF4-FFF2-40B4-BE49-F238E27FC236}">
                <a16:creationId xmlns:a16="http://schemas.microsoft.com/office/drawing/2014/main" id="{7CD8D829-CCD2-5747-5553-694CD7983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1682" y="2781111"/>
            <a:ext cx="4250478" cy="28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Apple Watch faces and their features - Apple Support">
            <a:extLst>
              <a:ext uri="{FF2B5EF4-FFF2-40B4-BE49-F238E27FC236}">
                <a16:creationId xmlns:a16="http://schemas.microsoft.com/office/drawing/2014/main" id="{191319DA-7CF9-23F3-57E1-D13B94252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071" y="2607163"/>
            <a:ext cx="2811004" cy="3181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058367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pic>
        <p:nvPicPr>
          <p:cNvPr id="2" name="Picture 4" descr="21 Best Apple Watch Faces in 2023 | RefurbMe Blog">
            <a:extLst>
              <a:ext uri="{FF2B5EF4-FFF2-40B4-BE49-F238E27FC236}">
                <a16:creationId xmlns:a16="http://schemas.microsoft.com/office/drawing/2014/main" id="{473A6C7E-EFB1-4D18-90EE-8E8DEE56A3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581" y="1536569"/>
            <a:ext cx="9462156" cy="378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16854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2ABE02-2BDD-F8CC-B458-1BCE55ABE966}"/>
              </a:ext>
            </a:extLst>
          </p:cNvPr>
          <p:cNvSpPr txBox="1"/>
          <p:nvPr/>
        </p:nvSpPr>
        <p:spPr>
          <a:xfrm>
            <a:off x="1041571" y="1526005"/>
            <a:ext cx="10059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MADE Okine Sans PERSONAL USE" pitchFamily="50" charset="0"/>
              </a:rPr>
              <a:t>There are 2 types of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4AF4E-E8C2-9AF5-1A3A-3DF94AD237A4}"/>
              </a:ext>
            </a:extLst>
          </p:cNvPr>
          <p:cNvSpPr txBox="1"/>
          <p:nvPr/>
        </p:nvSpPr>
        <p:spPr>
          <a:xfrm>
            <a:off x="2289429" y="3931612"/>
            <a:ext cx="266611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Pre-Defined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Functions</a:t>
            </a:r>
            <a:endParaRPr lang="en-US" sz="4400" dirty="0">
              <a:solidFill>
                <a:schemeClr val="bg1"/>
              </a:solidFill>
              <a:latin typeface="MADE Okine Sans PERSONAL USE" pitchFamily="50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92ECD4-7C53-CF10-0818-2BFF63CA267B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flipH="1">
            <a:off x="3622486" y="2449335"/>
            <a:ext cx="2448667" cy="1482277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78ADCDF-9F1E-80EE-D754-2A424861685D}"/>
              </a:ext>
            </a:extLst>
          </p:cNvPr>
          <p:cNvSpPr txBox="1"/>
          <p:nvPr/>
        </p:nvSpPr>
        <p:spPr>
          <a:xfrm>
            <a:off x="7071599" y="4017084"/>
            <a:ext cx="27721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User Defined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MADE Okine Sans PERSONAL USE" pitchFamily="50" charset="0"/>
              </a:rPr>
              <a:t>Functions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D65C94D-CEAD-FCA9-706E-AC9E84EB26AE}"/>
              </a:ext>
            </a:extLst>
          </p:cNvPr>
          <p:cNvCxnSpPr>
            <a:cxnSpLocks/>
            <a:stCxn id="2" idx="2"/>
            <a:endCxn id="21" idx="0"/>
          </p:cNvCxnSpPr>
          <p:nvPr/>
        </p:nvCxnSpPr>
        <p:spPr>
          <a:xfrm>
            <a:off x="6071153" y="2449335"/>
            <a:ext cx="2386504" cy="1567749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05098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41B9EDAD-B832-137B-DAC1-0C7166D05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03FDD7-A0E9-EA42-09A8-FD8E2FCD2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075" y="6092322"/>
            <a:ext cx="1781176" cy="63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AD060E-1595-EF20-8855-D782DECD71A5}"/>
              </a:ext>
            </a:extLst>
          </p:cNvPr>
          <p:cNvSpPr txBox="1"/>
          <p:nvPr/>
        </p:nvSpPr>
        <p:spPr>
          <a:xfrm>
            <a:off x="489650" y="493486"/>
            <a:ext cx="101906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Pre-Defined Functions </a:t>
            </a:r>
            <a:endParaRPr kumimoji="0" lang="en-US" sz="72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DE Okine Sans PERSONAL USE" pitchFamily="50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57A69-DA36-5043-10A8-441B65E2738D}"/>
              </a:ext>
            </a:extLst>
          </p:cNvPr>
          <p:cNvSpPr txBox="1"/>
          <p:nvPr/>
        </p:nvSpPr>
        <p:spPr>
          <a:xfrm>
            <a:off x="489650" y="1941152"/>
            <a:ext cx="113086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Pre-Defined functions are the function types that specific for a programing language.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400" dirty="0">
              <a:solidFill>
                <a:prstClr val="white"/>
              </a:solidFill>
              <a:latin typeface="MADE Okine Sans PERSONAL USE" pitchFamily="50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DE Okine Sans PERSONAL USE" pitchFamily="50" charset="0"/>
                <a:ea typeface="+mn-ea"/>
                <a:cs typeface="+mn-cs"/>
              </a:rPr>
              <a:t>Ex : sqrt()</a:t>
            </a:r>
          </a:p>
        </p:txBody>
      </p:sp>
    </p:spTree>
    <p:extLst>
      <p:ext uri="{BB962C8B-B14F-4D97-AF65-F5344CB8AC3E}">
        <p14:creationId xmlns:p14="http://schemas.microsoft.com/office/powerpoint/2010/main" val="1708893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688BD21D63339478BFA141204ADE857" ma:contentTypeVersion="11" ma:contentTypeDescription="Create a new document." ma:contentTypeScope="" ma:versionID="6d582da130889fda923ffc50ae6056ee">
  <xsd:schema xmlns:xsd="http://www.w3.org/2001/XMLSchema" xmlns:xs="http://www.w3.org/2001/XMLSchema" xmlns:p="http://schemas.microsoft.com/office/2006/metadata/properties" xmlns:ns3="ab5ee312-c717-4313-9444-b4af67f1e71a" xmlns:ns4="3d575f83-c9e6-43b2-8e61-7cdf10298241" targetNamespace="http://schemas.microsoft.com/office/2006/metadata/properties" ma:root="true" ma:fieldsID="41f5c9b80ca8549a098f0d0a5607306c" ns3:_="" ns4:_="">
    <xsd:import namespace="ab5ee312-c717-4313-9444-b4af67f1e71a"/>
    <xsd:import namespace="3d575f83-c9e6-43b2-8e61-7cdf1029824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5ee312-c717-4313-9444-b4af67f1e7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AutoTags" ma:index="18" nillable="true" ma:displayName="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575f83-c9e6-43b2-8e61-7cdf1029824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b5ee312-c717-4313-9444-b4af67f1e71a" xsi:nil="true"/>
  </documentManagement>
</p:properties>
</file>

<file path=customXml/itemProps1.xml><?xml version="1.0" encoding="utf-8"?>
<ds:datastoreItem xmlns:ds="http://schemas.openxmlformats.org/officeDocument/2006/customXml" ds:itemID="{1A2B8288-ED02-467E-BEE8-A0EAF97779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b5ee312-c717-4313-9444-b4af67f1e71a"/>
    <ds:schemaRef ds:uri="3d575f83-c9e6-43b2-8e61-7cdf102982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F0561C-CCA7-42A9-9C7D-5C895A06EA4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BFD657-08DD-42E0-8D37-2E70D069C695}">
  <ds:schemaRefs>
    <ds:schemaRef ds:uri="ab5ee312-c717-4313-9444-b4af67f1e71a"/>
    <ds:schemaRef ds:uri="3d575f83-c9e6-43b2-8e61-7cdf1029824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2927</TotalTime>
  <Words>1519</Words>
  <Application>Microsoft Office PowerPoint</Application>
  <PresentationFormat>Widescreen</PresentationFormat>
  <Paragraphs>558</Paragraphs>
  <Slides>114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20" baseType="lpstr">
      <vt:lpstr>Arial</vt:lpstr>
      <vt:lpstr>Calibri</vt:lpstr>
      <vt:lpstr>Calibri Light</vt:lpstr>
      <vt:lpstr>Lucida Console</vt:lpstr>
      <vt:lpstr>MADE Okine Sans PERSONAL USE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DWV Theekshana</dc:creator>
  <cp:lastModifiedBy>DWV Theekshana</cp:lastModifiedBy>
  <cp:revision>3</cp:revision>
  <dcterms:created xsi:type="dcterms:W3CDTF">2023-02-21T17:54:16Z</dcterms:created>
  <dcterms:modified xsi:type="dcterms:W3CDTF">2023-02-24T11:18:31Z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0x0101009688BD21D63339478BFA141204ADE857</vt:lpwstr>
  </property>
</Properties>
</file>

<file path=docProps/thumbnail.jpeg>
</file>